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5" r:id="rId4"/>
    <p:sldId id="273" r:id="rId5"/>
    <p:sldId id="279" r:id="rId6"/>
    <p:sldId id="280" r:id="rId7"/>
    <p:sldId id="292" r:id="rId8"/>
    <p:sldId id="257" r:id="rId9"/>
    <p:sldId id="282" r:id="rId10"/>
    <p:sldId id="283" r:id="rId11"/>
    <p:sldId id="284" r:id="rId12"/>
    <p:sldId id="259" r:id="rId13"/>
    <p:sldId id="285" r:id="rId14"/>
    <p:sldId id="286" r:id="rId15"/>
    <p:sldId id="287" r:id="rId16"/>
    <p:sldId id="288" r:id="rId17"/>
    <p:sldId id="289" r:id="rId18"/>
    <p:sldId id="291" r:id="rId19"/>
    <p:sldId id="290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F47"/>
    <a:srgbClr val="FF15E3"/>
    <a:srgbClr val="7846FF"/>
    <a:srgbClr val="CCCCFF"/>
    <a:srgbClr val="E7E7FF"/>
    <a:srgbClr val="F3F3FF"/>
    <a:srgbClr val="69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1" autoAdjust="0"/>
    <p:restoredTop sz="94291" autoAdjust="0"/>
  </p:normalViewPr>
  <p:slideViewPr>
    <p:cSldViewPr>
      <p:cViewPr>
        <p:scale>
          <a:sx n="80" d="100"/>
          <a:sy n="80" d="100"/>
        </p:scale>
        <p:origin x="4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9A1731-0BE0-40E3-8E7C-FDAF4F83C635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E1F2E-3B1D-45AE-8E45-9E4EBE8588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32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9E7A9-D15F-7D46-8488-E949D7B3F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3982-C7C8-FD4D-9D22-BA4D102FC785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2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A4597-D5C9-2144-9E94-1A29AD85BDEC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7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EA6AC-E036-4D49-B766-1764628097C5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E1FF9-524D-7B4A-A489-3CB488AA8794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E7A9-D15F-7D46-8488-E949D7B3F1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AE176-DA52-854C-BD76-D53FE732D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0719-BC3C-8941-9331-4F3257B1B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5A026-AACA-7049-9DEC-B718C60B1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4C33-C512-A247-B72B-2546B8A52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0FD5-3859-E34F-ADD1-6645AF544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31AF1-AF70-8A44-B8CE-D8694C006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AF59F-3BEB-6C4A-827F-379C40B6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0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F9E8E-4C98-3C4B-9F76-342D745D2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0B9D-AA17-A044-B1A6-CEDC672A5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43022-321E-9045-B7AD-B67D112B0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477B7-E25F-4C42-965C-2D96176A3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81346B-F2A6-154E-B2DF-8CDC5F7A00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www.officestationery.co.uk/product/metal-scalpel-handle-with-4-x-nickel-plated-no-3-blades-4311-04746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848600" cy="3200400"/>
          </a:xfrm>
        </p:spPr>
        <p:txBody>
          <a:bodyPr/>
          <a:lstStyle/>
          <a:p>
            <a:r>
              <a:rPr lang="en-US" sz="4800" b="1"/>
              <a:t>Body Planes, Directions, and Cavities</a:t>
            </a:r>
            <a:endParaRPr lang="en-US"/>
          </a:p>
        </p:txBody>
      </p:sp>
      <p:pic>
        <p:nvPicPr>
          <p:cNvPr id="2052" name="Picture 4" descr="BodyPla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93"/>
          <a:stretch/>
        </p:blipFill>
        <p:spPr bwMode="auto">
          <a:xfrm>
            <a:off x="914400" y="2819400"/>
            <a:ext cx="6629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651B89-AB02-40CE-B3A0-4084D0E99156}"/>
              </a:ext>
            </a:extLst>
          </p:cNvPr>
          <p:cNvSpPr/>
          <p:nvPr/>
        </p:nvSpPr>
        <p:spPr bwMode="auto">
          <a:xfrm>
            <a:off x="762000" y="5715000"/>
            <a:ext cx="2819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Sagittal (Medial) Plane</a:t>
            </a:r>
          </a:p>
          <a:p>
            <a:pPr marL="0" indent="0">
              <a:buNone/>
            </a:pPr>
            <a:r>
              <a:rPr lang="en-US" sz="2800" dirty="0"/>
              <a:t>    - divides the body into a </a:t>
            </a:r>
            <a:r>
              <a:rPr lang="en-US" sz="2800" b="1" dirty="0">
                <a:solidFill>
                  <a:srgbClr val="0070C0"/>
                </a:solidFill>
              </a:rPr>
              <a:t>right and left </a:t>
            </a:r>
            <a:r>
              <a:rPr lang="en-US" sz="2800" dirty="0"/>
              <a:t>side</a:t>
            </a:r>
          </a:p>
          <a:p>
            <a:pPr marL="0" indent="0">
              <a:buNone/>
            </a:pPr>
            <a:r>
              <a:rPr lang="en-US" sz="2800" dirty="0"/>
              <a:t>    - if the division is equal it is called </a:t>
            </a:r>
            <a:r>
              <a:rPr lang="en-US" sz="2800" b="1" dirty="0">
                <a:solidFill>
                  <a:srgbClr val="0070C0"/>
                </a:solidFill>
              </a:rPr>
              <a:t>Mid-Sagittal</a:t>
            </a:r>
          </a:p>
          <a:p>
            <a:pPr marL="457200" lvl="1" indent="0">
              <a:buNone/>
            </a:pPr>
            <a:r>
              <a:rPr lang="en-US" dirty="0"/>
              <a:t>- directional terms associated with mid-sagittal:</a:t>
            </a:r>
          </a:p>
          <a:p>
            <a:pPr lvl="2"/>
            <a:r>
              <a:rPr lang="en-US" dirty="0"/>
              <a:t>Medial –close to midline	</a:t>
            </a:r>
          </a:p>
          <a:p>
            <a:pPr lvl="2"/>
            <a:r>
              <a:rPr lang="en-US" dirty="0"/>
              <a:t>Lateral –away from the midline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20"/>
          <a:stretch/>
        </p:blipFill>
        <p:spPr bwMode="auto">
          <a:xfrm>
            <a:off x="6629400" y="2438400"/>
            <a:ext cx="2362200" cy="423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4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Frontal or Coronal Plane</a:t>
            </a:r>
          </a:p>
          <a:p>
            <a:pPr marL="0" indent="0">
              <a:buNone/>
            </a:pPr>
            <a:r>
              <a:rPr lang="en-US" sz="2800" dirty="0"/>
              <a:t>    - divides the body into </a:t>
            </a:r>
            <a:r>
              <a:rPr lang="en-US" sz="2800" b="1" dirty="0">
                <a:solidFill>
                  <a:srgbClr val="0070C0"/>
                </a:solidFill>
              </a:rPr>
              <a:t>front and back </a:t>
            </a:r>
            <a:r>
              <a:rPr lang="en-US" sz="2800" dirty="0"/>
              <a:t>sections</a:t>
            </a:r>
          </a:p>
          <a:p>
            <a:pPr marL="457200" lvl="1" indent="0">
              <a:buNone/>
            </a:pPr>
            <a:r>
              <a:rPr lang="en-US" dirty="0"/>
              <a:t>- directional terms associated with frontal:</a:t>
            </a:r>
          </a:p>
          <a:p>
            <a:pPr lvl="2"/>
            <a:r>
              <a:rPr lang="en-US" dirty="0"/>
              <a:t>Ventral (Anterior) - in front of plane or front of the body</a:t>
            </a:r>
          </a:p>
          <a:p>
            <a:pPr lvl="2"/>
            <a:r>
              <a:rPr lang="en-US" dirty="0"/>
              <a:t>Dorsal (Posterior) - in back of plane or back of body</a:t>
            </a:r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6" r="39126"/>
          <a:stretch/>
        </p:blipFill>
        <p:spPr bwMode="auto">
          <a:xfrm>
            <a:off x="6324600" y="2823470"/>
            <a:ext cx="2701710" cy="40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9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b="1"/>
              <a:t>Sooooooo…….What if….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8674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You are a surgeon and planning to do open heart surgery…. you would need to make a ________________ cut into the chest cavity.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You have a patient that has gangrene in the lower portion of their leg and you need to amputate….. You would make a ________________ cut through the leg.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abdominal muscles and muscles of the back are separated by  the _______________ plane.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5125" name="Picture 5" descr="surgeon5b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30194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10732"/>
            <a:ext cx="8915400" cy="4114800"/>
          </a:xfrm>
        </p:spPr>
        <p:txBody>
          <a:bodyPr/>
          <a:lstStyle/>
          <a:p>
            <a:r>
              <a:rPr lang="en-CA" sz="2800" b="1" u="sng" dirty="0"/>
              <a:t>Body Cavities</a:t>
            </a:r>
          </a:p>
          <a:p>
            <a:pPr marL="0" indent="0">
              <a:buNone/>
            </a:pPr>
            <a:r>
              <a:rPr lang="en-US" sz="2800" dirty="0"/>
              <a:t>    = spaces within body that contain vital organs</a:t>
            </a:r>
          </a:p>
          <a:p>
            <a:pPr marL="0" indent="0">
              <a:buNone/>
            </a:pPr>
            <a:r>
              <a:rPr lang="en-US" sz="2800" dirty="0"/>
              <a:t>    -  there are two main body cavities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943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0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Dorsal Cavity </a:t>
            </a:r>
          </a:p>
          <a:p>
            <a:pPr marL="0" indent="0">
              <a:buNone/>
            </a:pPr>
            <a:r>
              <a:rPr lang="en-US" sz="2800" b="1" dirty="0"/>
              <a:t>    </a:t>
            </a:r>
            <a:r>
              <a:rPr lang="en-US" sz="2800" dirty="0"/>
              <a:t>- one long, continuous cavity at the </a:t>
            </a:r>
            <a:r>
              <a:rPr lang="en-US" sz="2800" b="1" dirty="0">
                <a:solidFill>
                  <a:srgbClr val="0070C0"/>
                </a:solidFill>
              </a:rPr>
              <a:t>back</a:t>
            </a:r>
            <a:r>
              <a:rPr lang="en-US" sz="2800" b="1" dirty="0">
                <a:solidFill>
                  <a:srgbClr val="6927FF"/>
                </a:solidFill>
              </a:rPr>
              <a:t> </a:t>
            </a:r>
            <a:r>
              <a:rPr lang="en-US" sz="2800" dirty="0"/>
              <a:t>of body</a:t>
            </a:r>
          </a:p>
          <a:p>
            <a:pPr marL="0" indent="0">
              <a:buNone/>
            </a:pPr>
            <a:r>
              <a:rPr lang="en-US" sz="2800" dirty="0"/>
              <a:t>    - divided into two sections, each surrounded by bone:</a:t>
            </a:r>
          </a:p>
          <a:p>
            <a:pPr marL="457200" lvl="1" indent="0">
              <a:buNone/>
            </a:pPr>
            <a:r>
              <a:rPr lang="en-US" dirty="0"/>
              <a:t>  a) </a:t>
            </a:r>
            <a:r>
              <a:rPr lang="en-US" sz="2400" u="sng" dirty="0"/>
              <a:t>Cranial Cavity </a:t>
            </a:r>
          </a:p>
          <a:p>
            <a:pPr marL="457200" lvl="1" indent="0">
              <a:buNone/>
            </a:pPr>
            <a:r>
              <a:rPr lang="en-US" sz="2400" dirty="0"/>
              <a:t>     - surrounded by skull</a:t>
            </a:r>
          </a:p>
          <a:p>
            <a:pPr marL="457200" lvl="1" indent="0">
              <a:buNone/>
            </a:pPr>
            <a:r>
              <a:rPr lang="en-US" sz="2400" dirty="0"/>
              <a:t>         = contains the </a:t>
            </a:r>
            <a:r>
              <a:rPr lang="en-US" sz="2400" b="1" dirty="0">
                <a:solidFill>
                  <a:srgbClr val="0070C0"/>
                </a:solidFill>
              </a:rPr>
              <a:t>brain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  </a:t>
            </a:r>
            <a:r>
              <a:rPr lang="en-US" sz="2400" dirty="0"/>
              <a:t>b) </a:t>
            </a:r>
            <a:r>
              <a:rPr lang="en-US" sz="2400" u="sng" dirty="0"/>
              <a:t>Spinal Cavity </a:t>
            </a:r>
          </a:p>
          <a:p>
            <a:pPr marL="457200" lvl="1" indent="0">
              <a:buNone/>
            </a:pPr>
            <a:r>
              <a:rPr lang="en-US" sz="2400" dirty="0"/>
              <a:t>    - surrounded by vertebrae</a:t>
            </a:r>
          </a:p>
          <a:p>
            <a:pPr marL="457200" lvl="1" indent="0">
              <a:buNone/>
            </a:pPr>
            <a:r>
              <a:rPr lang="en-US" sz="2400" dirty="0"/>
              <a:t>	    = contains the </a:t>
            </a:r>
            <a:r>
              <a:rPr lang="en-US" sz="2400" b="1" dirty="0">
                <a:solidFill>
                  <a:srgbClr val="0070C0"/>
                </a:solidFill>
              </a:rPr>
              <a:t>spinal cord</a:t>
            </a:r>
          </a:p>
          <a:p>
            <a:endParaRPr lang="en-C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55631"/>
            <a:ext cx="342804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9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17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Ventral Cavity 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- located on the </a:t>
            </a:r>
            <a:r>
              <a:rPr lang="en-US" sz="2800" b="1" dirty="0">
                <a:solidFill>
                  <a:srgbClr val="0070C0"/>
                </a:solidFill>
              </a:rPr>
              <a:t>front </a:t>
            </a:r>
            <a:r>
              <a:rPr lang="en-US" sz="2800" dirty="0"/>
              <a:t>of the body </a:t>
            </a:r>
          </a:p>
          <a:p>
            <a:r>
              <a:rPr lang="en-US" sz="2800" dirty="0"/>
              <a:t>     - divided into two cavities by the </a:t>
            </a:r>
            <a:r>
              <a:rPr lang="en-US" sz="2800" b="1" dirty="0">
                <a:solidFill>
                  <a:srgbClr val="0070C0"/>
                </a:solidFill>
              </a:rPr>
              <a:t>diaphragm</a:t>
            </a:r>
          </a:p>
          <a:p>
            <a:pPr lvl="1"/>
            <a:r>
              <a:rPr lang="en-US" dirty="0"/>
              <a:t>  				a) </a:t>
            </a:r>
            <a:r>
              <a:rPr lang="en-US" u="sng" dirty="0"/>
              <a:t>Thoracic Cavity </a:t>
            </a:r>
            <a:endParaRPr lang="en-US" dirty="0"/>
          </a:p>
          <a:p>
            <a:pPr lvl="1"/>
            <a:r>
              <a:rPr lang="en-US" dirty="0"/>
              <a:t>         			    - upper chest or torso </a:t>
            </a:r>
          </a:p>
          <a:p>
            <a:pPr lvl="1"/>
            <a:r>
              <a:rPr lang="en-US" dirty="0"/>
              <a:t>	  			    - contains the </a:t>
            </a:r>
            <a:r>
              <a:rPr lang="en-US" b="1" dirty="0">
                <a:solidFill>
                  <a:srgbClr val="0070C0"/>
                </a:solidFill>
              </a:rPr>
              <a:t>heart and lungs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   				b) </a:t>
            </a:r>
            <a:r>
              <a:rPr lang="en-US" u="sng" dirty="0" err="1"/>
              <a:t>Abdominopelvic</a:t>
            </a:r>
            <a:r>
              <a:rPr lang="en-US" u="sng" dirty="0"/>
              <a:t> Cavity </a:t>
            </a:r>
          </a:p>
          <a:p>
            <a:pPr lvl="1"/>
            <a:r>
              <a:rPr lang="en-US" dirty="0"/>
              <a:t>	    			   - separated into upper &amp; lower part</a:t>
            </a:r>
          </a:p>
          <a:p>
            <a:pPr lvl="2"/>
            <a:r>
              <a:rPr lang="en-US" dirty="0"/>
              <a:t>     			        </a:t>
            </a:r>
            <a:r>
              <a:rPr lang="en-US" i="1" dirty="0" err="1"/>
              <a:t>i</a:t>
            </a:r>
            <a:r>
              <a:rPr lang="en-US" i="1" dirty="0"/>
              <a:t>) Abdominal Cavity </a:t>
            </a:r>
          </a:p>
          <a:p>
            <a:pPr lvl="2"/>
            <a:r>
              <a:rPr lang="en-US" dirty="0"/>
              <a:t>         				= </a:t>
            </a:r>
            <a:r>
              <a:rPr lang="en-US" sz="2200" dirty="0"/>
              <a:t>contains </a:t>
            </a:r>
            <a:r>
              <a:rPr lang="en-US" sz="2200" b="1" dirty="0">
                <a:solidFill>
                  <a:srgbClr val="0070C0"/>
                </a:solidFill>
              </a:rPr>
              <a:t>digestive organs</a:t>
            </a:r>
          </a:p>
          <a:p>
            <a:pPr lvl="2"/>
            <a:r>
              <a:rPr lang="en-US" dirty="0"/>
              <a:t>     			       </a:t>
            </a:r>
            <a:r>
              <a:rPr lang="en-US" i="1" dirty="0"/>
              <a:t>ii) Pelvic Cavity</a:t>
            </a:r>
          </a:p>
          <a:p>
            <a:pPr lvl="2"/>
            <a:r>
              <a:rPr lang="en-US" dirty="0"/>
              <a:t>         				= </a:t>
            </a:r>
            <a:r>
              <a:rPr lang="en-US" sz="2200" dirty="0"/>
              <a:t>contains the </a:t>
            </a:r>
            <a:r>
              <a:rPr lang="en-US" sz="2200" b="1" dirty="0">
                <a:solidFill>
                  <a:srgbClr val="0070C0"/>
                </a:solidFill>
              </a:rPr>
              <a:t>reproductive 					   organs, bladder &amp; rectum </a:t>
            </a:r>
          </a:p>
          <a:p>
            <a:pPr lvl="2"/>
            <a:endParaRPr lang="en-US" sz="2200" dirty="0"/>
          </a:p>
          <a:p>
            <a:pPr lvl="2"/>
            <a:r>
              <a:rPr lang="en-CA" sz="2200" dirty="0"/>
              <a:t>			</a:t>
            </a:r>
            <a:r>
              <a:rPr lang="en-CA" sz="2800" dirty="0"/>
              <a:t>**NO structure separates the 			   Abdominal and Pelvic cavities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458759"/>
            <a:ext cx="3200400" cy="537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CCCBF2A8-D915-4008-ADD8-2528FA9B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" b="4408"/>
          <a:stretch>
            <a:fillRect/>
          </a:stretch>
        </p:blipFill>
        <p:spPr bwMode="auto">
          <a:xfrm>
            <a:off x="685800" y="914400"/>
            <a:ext cx="5943600" cy="57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8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68D4-F61D-4AC0-95F2-34F8CC393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5715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000" dirty="0"/>
              <a:t>Transverse plane</a:t>
            </a:r>
          </a:p>
          <a:p>
            <a:pPr marL="514350" indent="-514350">
              <a:buAutoNum type="arabicPeriod"/>
            </a:pPr>
            <a:r>
              <a:rPr lang="en-US" sz="2000" dirty="0"/>
              <a:t>Sagittal plane</a:t>
            </a:r>
          </a:p>
          <a:p>
            <a:pPr marL="514350" indent="-514350">
              <a:buAutoNum type="arabicPeriod"/>
            </a:pPr>
            <a:r>
              <a:rPr lang="en-US" sz="2000" dirty="0"/>
              <a:t>Coronal plane</a:t>
            </a:r>
          </a:p>
          <a:p>
            <a:pPr marL="514350" indent="-514350">
              <a:buAutoNum type="arabicPeriod"/>
            </a:pPr>
            <a:r>
              <a:rPr lang="en-US" sz="2000" dirty="0"/>
              <a:t>Superior</a:t>
            </a:r>
          </a:p>
          <a:p>
            <a:pPr marL="514350" indent="-514350">
              <a:buAutoNum type="arabicPeriod"/>
            </a:pPr>
            <a:r>
              <a:rPr lang="en-US" sz="2000" dirty="0"/>
              <a:t>Inferior</a:t>
            </a:r>
          </a:p>
          <a:p>
            <a:pPr marL="514350" indent="-514350">
              <a:buAutoNum type="arabicPeriod"/>
            </a:pPr>
            <a:r>
              <a:rPr lang="en-US" sz="2000" dirty="0"/>
              <a:t>Cranial</a:t>
            </a:r>
          </a:p>
          <a:p>
            <a:pPr marL="514350" indent="-514350">
              <a:buAutoNum type="arabicPeriod"/>
            </a:pPr>
            <a:r>
              <a:rPr lang="en-US" sz="2000" dirty="0"/>
              <a:t>Caudal</a:t>
            </a:r>
          </a:p>
          <a:p>
            <a:pPr marL="514350" indent="-514350">
              <a:buAutoNum type="arabicPeriod"/>
            </a:pPr>
            <a:r>
              <a:rPr lang="en-US" sz="2000" dirty="0"/>
              <a:t>Medial</a:t>
            </a:r>
          </a:p>
          <a:p>
            <a:pPr marL="514350" indent="-514350">
              <a:buAutoNum type="arabicPeriod"/>
            </a:pPr>
            <a:r>
              <a:rPr lang="en-US" sz="2000" dirty="0"/>
              <a:t>Lateral</a:t>
            </a:r>
          </a:p>
          <a:p>
            <a:pPr marL="514350" indent="-514350">
              <a:buAutoNum type="arabicPeriod"/>
            </a:pPr>
            <a:r>
              <a:rPr lang="en-US" sz="2000" dirty="0"/>
              <a:t>Anterior</a:t>
            </a:r>
          </a:p>
          <a:p>
            <a:pPr marL="514350" indent="-514350">
              <a:buAutoNum type="arabicPeriod"/>
            </a:pPr>
            <a:r>
              <a:rPr lang="en-US" sz="2000" dirty="0"/>
              <a:t> Posterior</a:t>
            </a:r>
          </a:p>
          <a:p>
            <a:pPr marL="514350" indent="-514350">
              <a:buAutoNum type="arabicPeriod"/>
            </a:pPr>
            <a:r>
              <a:rPr lang="en-US" sz="2000" dirty="0"/>
              <a:t>Dorsal</a:t>
            </a:r>
          </a:p>
          <a:p>
            <a:pPr marL="514350" indent="-514350">
              <a:buAutoNum type="arabicPeriod"/>
            </a:pPr>
            <a:r>
              <a:rPr lang="en-US" sz="2000" dirty="0"/>
              <a:t>Ventral</a:t>
            </a:r>
          </a:p>
          <a:p>
            <a:pPr marL="514350" indent="-514350">
              <a:buAutoNum type="arabicPeriod"/>
            </a:pPr>
            <a:r>
              <a:rPr lang="en-US" sz="2000" dirty="0"/>
              <a:t>Proximal</a:t>
            </a:r>
          </a:p>
          <a:p>
            <a:pPr marL="514350" indent="-514350">
              <a:buAutoNum type="arabicPeriod"/>
            </a:pPr>
            <a:r>
              <a:rPr lang="en-US" sz="2000" dirty="0"/>
              <a:t>Distal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54D6F-281C-40ED-B2CE-0A8DE440491D}"/>
              </a:ext>
            </a:extLst>
          </p:cNvPr>
          <p:cNvSpPr txBox="1"/>
          <p:nvPr/>
        </p:nvSpPr>
        <p:spPr>
          <a:xfrm>
            <a:off x="4876800" y="1447800"/>
            <a:ext cx="2286000" cy="830997"/>
          </a:xfrm>
          <a:prstGeom prst="rect">
            <a:avLst/>
          </a:prstGeom>
          <a:solidFill>
            <a:srgbClr val="CCCCFF"/>
          </a:solidFill>
          <a:ln>
            <a:solidFill>
              <a:srgbClr val="784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Word </a:t>
            </a:r>
            <a:r>
              <a:rPr lang="en-US" b="1" i="1" dirty="0" err="1"/>
              <a:t>un</a:t>
            </a:r>
            <a:r>
              <a:rPr lang="en-US" dirty="0" err="1"/>
              <a:t>Scramble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8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6609A-1F8F-43D5-8536-0E3F71212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0"/>
            <a:ext cx="8737600" cy="6553200"/>
          </a:xfrm>
        </p:spPr>
      </p:pic>
    </p:spTree>
    <p:extLst>
      <p:ext uri="{BB962C8B-B14F-4D97-AF65-F5344CB8AC3E}">
        <p14:creationId xmlns:p14="http://schemas.microsoft.com/office/powerpoint/2010/main" val="25764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DE24-12E5-426B-AA22-B32682E38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4801"/>
            <a:ext cx="5257800" cy="542924"/>
          </a:xfrm>
        </p:spPr>
        <p:txBody>
          <a:bodyPr/>
          <a:lstStyle/>
          <a:p>
            <a:r>
              <a:rPr lang="en-US" dirty="0"/>
              <a:t>Dissection Tools</a:t>
            </a:r>
          </a:p>
        </p:txBody>
      </p:sp>
      <p:pic>
        <p:nvPicPr>
          <p:cNvPr id="2066" name="Picture 4" descr="Image result for dissecting pins">
            <a:extLst>
              <a:ext uri="{FF2B5EF4-FFF2-40B4-BE49-F238E27FC236}">
                <a16:creationId xmlns:a16="http://schemas.microsoft.com/office/drawing/2014/main" id="{898475AD-7A5D-4A95-8ECE-027BA22C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40380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" descr="Image result for dissecting forceps">
            <a:extLst>
              <a:ext uri="{FF2B5EF4-FFF2-40B4-BE49-F238E27FC236}">
                <a16:creationId xmlns:a16="http://schemas.microsoft.com/office/drawing/2014/main" id="{3A7C1621-E9FE-4C6D-9119-63E53F2A3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6" b="34363"/>
          <a:stretch/>
        </p:blipFill>
        <p:spPr bwMode="auto">
          <a:xfrm>
            <a:off x="695325" y="1338218"/>
            <a:ext cx="2438400" cy="7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6" descr="Image result for scalpel">
            <a:hlinkClick r:id="rId4"/>
            <a:extLst>
              <a:ext uri="{FF2B5EF4-FFF2-40B4-BE49-F238E27FC236}">
                <a16:creationId xmlns:a16="http://schemas.microsoft.com/office/drawing/2014/main" id="{7E94B2CC-C3C5-4809-A37A-8EADE68D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16950">
            <a:off x="5931086" y="2415383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7" descr="Image result for dissecting scissors">
            <a:extLst>
              <a:ext uri="{FF2B5EF4-FFF2-40B4-BE49-F238E27FC236}">
                <a16:creationId xmlns:a16="http://schemas.microsoft.com/office/drawing/2014/main" id="{6969FC27-ABDE-429C-9F32-28B9EF7E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79" y="4944891"/>
            <a:ext cx="21336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8" descr="Image result for dissecting tray">
            <a:extLst>
              <a:ext uri="{FF2B5EF4-FFF2-40B4-BE49-F238E27FC236}">
                <a16:creationId xmlns:a16="http://schemas.microsoft.com/office/drawing/2014/main" id="{A0674A7A-70FB-48A5-AA71-B193CE6F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7" y="3475121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2" descr="Image result for dissecting probe">
            <a:extLst>
              <a:ext uri="{FF2B5EF4-FFF2-40B4-BE49-F238E27FC236}">
                <a16:creationId xmlns:a16="http://schemas.microsoft.com/office/drawing/2014/main" id="{4B3810DA-C8BF-4BBE-AD32-69CF5424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43" y="725659"/>
            <a:ext cx="1761162" cy="17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82BCD2-3BC2-4C36-8B08-3C9AE3F201D4}"/>
              </a:ext>
            </a:extLst>
          </p:cNvPr>
          <p:cNvCxnSpPr/>
          <p:nvPr/>
        </p:nvCxnSpPr>
        <p:spPr>
          <a:xfrm>
            <a:off x="1038225" y="9382125"/>
            <a:ext cx="23145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DBAD1E-828B-4E5E-9CB0-48EA45AF9320}"/>
              </a:ext>
            </a:extLst>
          </p:cNvPr>
          <p:cNvCxnSpPr/>
          <p:nvPr/>
        </p:nvCxnSpPr>
        <p:spPr>
          <a:xfrm>
            <a:off x="4514850" y="9372600"/>
            <a:ext cx="23145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B2E7174D-C117-49AE-9841-30122C9B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441C5-63EA-4C39-A27E-C2FD19BD1B2B}"/>
              </a:ext>
            </a:extLst>
          </p:cNvPr>
          <p:cNvSpPr txBox="1"/>
          <p:nvPr/>
        </p:nvSpPr>
        <p:spPr>
          <a:xfrm>
            <a:off x="6724904" y="3004760"/>
            <a:ext cx="1196161" cy="461665"/>
          </a:xfrm>
          <a:prstGeom prst="rect">
            <a:avLst/>
          </a:prstGeom>
          <a:noFill/>
          <a:ln>
            <a:solidFill>
              <a:srgbClr val="FF15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Scalpel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4B5804-7943-4C3E-93B0-D9BB84D38672}"/>
              </a:ext>
            </a:extLst>
          </p:cNvPr>
          <p:cNvSpPr txBox="1"/>
          <p:nvPr/>
        </p:nvSpPr>
        <p:spPr>
          <a:xfrm>
            <a:off x="819225" y="2773928"/>
            <a:ext cx="2257349" cy="4616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Dissecting pins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2CB15B-43C0-4EA7-9AF8-40D64E4986BA}"/>
              </a:ext>
            </a:extLst>
          </p:cNvPr>
          <p:cNvSpPr txBox="1"/>
          <p:nvPr/>
        </p:nvSpPr>
        <p:spPr>
          <a:xfrm>
            <a:off x="1022322" y="4247695"/>
            <a:ext cx="220445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Dissecting tray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489A21-EA3C-4299-A8D3-0CC8A5FE34EE}"/>
              </a:ext>
            </a:extLst>
          </p:cNvPr>
          <p:cNvSpPr txBox="1"/>
          <p:nvPr/>
        </p:nvSpPr>
        <p:spPr>
          <a:xfrm>
            <a:off x="1694464" y="1087253"/>
            <a:ext cx="138211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Forceps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19D977-82F0-4DB6-94B3-243049606D72}"/>
              </a:ext>
            </a:extLst>
          </p:cNvPr>
          <p:cNvSpPr txBox="1"/>
          <p:nvPr/>
        </p:nvSpPr>
        <p:spPr>
          <a:xfrm>
            <a:off x="6005957" y="1892535"/>
            <a:ext cx="263405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Dissecting probes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1D4819-200B-4915-9AF0-73BFB5130BD2}"/>
              </a:ext>
            </a:extLst>
          </p:cNvPr>
          <p:cNvSpPr txBox="1"/>
          <p:nvPr/>
        </p:nvSpPr>
        <p:spPr>
          <a:xfrm>
            <a:off x="5588183" y="4587730"/>
            <a:ext cx="2803973" cy="461665"/>
          </a:xfrm>
          <a:prstGeom prst="rect">
            <a:avLst/>
          </a:prstGeom>
          <a:noFill/>
          <a:ln>
            <a:solidFill>
              <a:srgbClr val="5FFF47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Dissecting scissors</a:t>
            </a:r>
          </a:p>
        </p:txBody>
      </p:sp>
    </p:spTree>
    <p:extLst>
      <p:ext uri="{BB962C8B-B14F-4D97-AF65-F5344CB8AC3E}">
        <p14:creationId xmlns:p14="http://schemas.microsoft.com/office/powerpoint/2010/main" val="305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181600" cy="990600"/>
          </a:xfrm>
        </p:spPr>
        <p:txBody>
          <a:bodyPr/>
          <a:lstStyle/>
          <a:p>
            <a:r>
              <a:rPr lang="en-US" sz="4000" b="1" dirty="0"/>
              <a:t>OK, </a:t>
            </a:r>
            <a:r>
              <a:rPr lang="en-US" sz="4000" b="1" dirty="0" err="1"/>
              <a:t>sooooo</a:t>
            </a:r>
            <a:r>
              <a:rPr lang="en-US" sz="4000" b="1" dirty="0"/>
              <a:t>…….</a:t>
            </a:r>
            <a:endParaRPr lang="en-US" sz="54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32" y="1066800"/>
            <a:ext cx="9057068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How would you describe where each of </a:t>
            </a:r>
          </a:p>
          <a:p>
            <a:pPr marL="0" indent="0">
              <a:buNone/>
            </a:pPr>
            <a:r>
              <a:rPr lang="en-US" sz="2800" dirty="0"/>
              <a:t>the following organs is found: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solidFill>
                  <a:srgbClr val="FF15E3"/>
                </a:solidFill>
              </a:rPr>
              <a:t>the heart?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solidFill>
                  <a:srgbClr val="FF15E3"/>
                </a:solidFill>
              </a:rPr>
              <a:t>the spinal cord?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solidFill>
                  <a:srgbClr val="FF15E3"/>
                </a:solidFill>
              </a:rPr>
              <a:t>the kidneys?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solidFill>
                  <a:srgbClr val="FF15E3"/>
                </a:solidFill>
              </a:rPr>
              <a:t>the stomach?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solidFill>
                  <a:srgbClr val="FF15E3"/>
                </a:solidFill>
              </a:rPr>
              <a:t>the lungs?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solidFill>
                  <a:srgbClr val="FF15E3"/>
                </a:solidFill>
              </a:rPr>
              <a:t>the liver? </a:t>
            </a:r>
          </a:p>
          <a:p>
            <a:pPr marL="0" indent="0">
              <a:buNone/>
            </a:pPr>
            <a:r>
              <a:rPr lang="en-CA" sz="2800" dirty="0"/>
              <a:t>To study the anatomy and physiology of the body special terms are used to describe positions, locations and directions. 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484" name="Picture 4" descr="Question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7772400" cy="5334000"/>
          </a:xfrm>
        </p:spPr>
        <p:txBody>
          <a:bodyPr anchor="t">
            <a:normAutofit/>
          </a:bodyPr>
          <a:lstStyle/>
          <a:p>
            <a:r>
              <a:rPr lang="en-US" sz="2800" b="1" u="sng" dirty="0"/>
              <a:t>Anatomical Position</a:t>
            </a:r>
          </a:p>
          <a:p>
            <a:pPr marL="0" indent="0">
              <a:buNone/>
            </a:pPr>
            <a:r>
              <a:rPr lang="en-US" sz="2800" dirty="0"/>
              <a:t>    - is the “starting point” for describing </a:t>
            </a:r>
          </a:p>
          <a:p>
            <a:pPr marL="0" indent="0">
              <a:buNone/>
            </a:pPr>
            <a:r>
              <a:rPr lang="en-US" sz="2800" dirty="0"/>
              <a:t>      positions and directions</a:t>
            </a:r>
          </a:p>
          <a:p>
            <a:pPr marL="0" indent="0">
              <a:buNone/>
            </a:pPr>
            <a:r>
              <a:rPr lang="en-US" sz="2800" dirty="0"/>
              <a:t>    - is a normal standing position </a:t>
            </a:r>
          </a:p>
          <a:p>
            <a:pPr marL="0" indent="0">
              <a:buNone/>
            </a:pPr>
            <a:r>
              <a:rPr lang="en-US" sz="2800" dirty="0"/>
              <a:t>      = </a:t>
            </a:r>
            <a:r>
              <a:rPr lang="en-US" sz="2800" b="1" dirty="0">
                <a:solidFill>
                  <a:srgbClr val="0070C0"/>
                </a:solidFill>
              </a:rPr>
              <a:t>upright</a:t>
            </a:r>
            <a:r>
              <a:rPr lang="en-US" sz="2800" b="1" dirty="0">
                <a:solidFill>
                  <a:srgbClr val="6927FF"/>
                </a:solidFill>
              </a:rPr>
              <a:t> </a:t>
            </a:r>
            <a:r>
              <a:rPr lang="en-US" sz="2800" dirty="0"/>
              <a:t>with feet, face and shoulders </a:t>
            </a:r>
          </a:p>
          <a:p>
            <a:pPr marL="0" indent="0">
              <a:buNone/>
            </a:pPr>
            <a:r>
              <a:rPr lang="en-US" sz="2800" dirty="0"/>
              <a:t>          facing </a:t>
            </a:r>
            <a:r>
              <a:rPr lang="en-US" sz="2800" b="1" dirty="0">
                <a:solidFill>
                  <a:srgbClr val="0070C0"/>
                </a:solidFill>
              </a:rPr>
              <a:t>forward</a:t>
            </a:r>
            <a:r>
              <a:rPr lang="en-US" sz="2800" dirty="0"/>
              <a:t>; arms down &amp; palms </a:t>
            </a:r>
          </a:p>
          <a:p>
            <a:pPr marL="0" indent="0">
              <a:buNone/>
            </a:pPr>
            <a:r>
              <a:rPr lang="en-US" sz="2800" dirty="0"/>
              <a:t>          facing </a:t>
            </a:r>
            <a:r>
              <a:rPr lang="en-US" sz="2800" b="1" dirty="0">
                <a:solidFill>
                  <a:srgbClr val="0070C0"/>
                </a:solidFill>
              </a:rPr>
              <a:t>forward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4" y="10732"/>
            <a:ext cx="9125755" cy="979868"/>
          </a:xfrm>
        </p:spPr>
        <p:txBody>
          <a:bodyPr/>
          <a:lstStyle/>
          <a:p>
            <a:pPr algn="l"/>
            <a:r>
              <a:rPr lang="en-CA" sz="2800" b="1" dirty="0"/>
              <a:t>Describing the Human Body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8121"/>
            <a:ext cx="2057401" cy="601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3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220200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  </a:t>
            </a:r>
            <a:r>
              <a:rPr lang="en-CA" sz="2800" b="1" u="sng" dirty="0"/>
              <a:t>Anatomical Directional Terms</a:t>
            </a:r>
            <a:r>
              <a:rPr lang="en-US" sz="2800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    - are like directions on a map</a:t>
            </a:r>
            <a:endParaRPr lang="en-CA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  = can be used to describe the locations of 	structures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         in relation to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other structures or locations in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     body</a:t>
            </a:r>
            <a:r>
              <a:rPr lang="en-US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- each directional term has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   </a:t>
            </a:r>
            <a:r>
              <a:rPr lang="en-US" sz="2800" b="1" dirty="0">
                <a:solidFill>
                  <a:srgbClr val="0070C0"/>
                </a:solidFill>
              </a:rPr>
              <a:t>complementary</a:t>
            </a:r>
            <a:r>
              <a:rPr lang="en-US" sz="2800" dirty="0"/>
              <a:t> one</a:t>
            </a:r>
            <a:endParaRPr lang="en-CA" sz="2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124"/>
          <a:stretch/>
        </p:blipFill>
        <p:spPr bwMode="auto">
          <a:xfrm>
            <a:off x="5234189" y="2438400"/>
            <a:ext cx="3334509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467600" y="5029200"/>
            <a:ext cx="1295400" cy="12192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7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28600" y="609600"/>
            <a:ext cx="7772400" cy="60960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CA" b="1" dirty="0"/>
              <a:t>External: </a:t>
            </a:r>
            <a:r>
              <a:rPr lang="en-CA" dirty="0"/>
              <a:t> ­ on the </a:t>
            </a:r>
            <a:r>
              <a:rPr lang="en-CA" b="1" dirty="0">
                <a:solidFill>
                  <a:srgbClr val="0070C0"/>
                </a:solidFill>
              </a:rPr>
              <a:t>outside</a:t>
            </a:r>
          </a:p>
          <a:p>
            <a:pPr lvl="1">
              <a:buFont typeface="Wingdings" pitchFamily="2" charset="2"/>
              <a:buChar char="Ø"/>
            </a:pPr>
            <a:r>
              <a:rPr lang="en-CA" sz="2800" b="1" dirty="0"/>
              <a:t>Internal: </a:t>
            </a:r>
            <a:r>
              <a:rPr lang="en-CA" sz="2800" dirty="0"/>
              <a:t>­ on the </a:t>
            </a:r>
            <a:r>
              <a:rPr lang="en-CA" sz="2800" b="1" dirty="0">
                <a:solidFill>
                  <a:srgbClr val="0070C0"/>
                </a:solidFill>
              </a:rPr>
              <a:t>inside</a:t>
            </a:r>
          </a:p>
          <a:p>
            <a:pPr marL="457200" lvl="1" indent="0">
              <a:buNone/>
            </a:pPr>
            <a:r>
              <a:rPr lang="en-US" sz="2400" i="1" dirty="0"/>
              <a:t>The ___________surface is covered with hair.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CA" sz="2400" dirty="0"/>
          </a:p>
          <a:p>
            <a:pPr lvl="1">
              <a:buFont typeface="Wingdings" pitchFamily="2" charset="2"/>
              <a:buChar char="Ø"/>
            </a:pPr>
            <a:r>
              <a:rPr lang="en-CA" dirty="0"/>
              <a:t> </a:t>
            </a:r>
            <a:r>
              <a:rPr lang="en-CA" b="1" dirty="0"/>
              <a:t>Superior (</a:t>
            </a:r>
            <a:r>
              <a:rPr lang="en-CA" b="1" i="1" dirty="0"/>
              <a:t>Cranial</a:t>
            </a:r>
            <a:r>
              <a:rPr lang="en-CA" b="1" dirty="0"/>
              <a:t>): </a:t>
            </a:r>
            <a:r>
              <a:rPr lang="en-CA" dirty="0"/>
              <a:t> ­toward the </a:t>
            </a:r>
            <a:r>
              <a:rPr lang="en-CA" b="1" dirty="0">
                <a:solidFill>
                  <a:srgbClr val="0070C0"/>
                </a:solidFill>
              </a:rPr>
              <a:t>top</a:t>
            </a:r>
            <a:r>
              <a:rPr lang="en-CA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CA" b="1" dirty="0"/>
              <a:t>Inferior (</a:t>
            </a:r>
            <a:r>
              <a:rPr lang="en-CA" b="1" i="1" dirty="0"/>
              <a:t>Caudal</a:t>
            </a:r>
            <a:r>
              <a:rPr lang="en-CA" b="1" dirty="0"/>
              <a:t>):</a:t>
            </a:r>
            <a:r>
              <a:rPr lang="en-CA" dirty="0"/>
              <a:t>­ toward the </a:t>
            </a:r>
            <a:r>
              <a:rPr lang="en-CA" b="1" dirty="0">
                <a:solidFill>
                  <a:srgbClr val="0070C0"/>
                </a:solidFill>
              </a:rPr>
              <a:t>bottom</a:t>
            </a:r>
          </a:p>
          <a:p>
            <a:pPr marL="457200" lvl="1" indent="0">
              <a:buNone/>
            </a:pPr>
            <a:r>
              <a:rPr lang="en-US" sz="2400" i="1" dirty="0"/>
              <a:t>The mouth is ___________to the nose.</a:t>
            </a:r>
            <a:endParaRPr lang="en-CA" sz="2400" dirty="0"/>
          </a:p>
          <a:p>
            <a:pPr marL="457200" lvl="1" indent="0">
              <a:spcBef>
                <a:spcPts val="0"/>
              </a:spcBef>
              <a:buNone/>
            </a:pPr>
            <a:endParaRPr lang="en-CA" dirty="0"/>
          </a:p>
          <a:p>
            <a:pPr lvl="1">
              <a:buFont typeface="Wingdings" pitchFamily="2" charset="2"/>
              <a:buChar char="Ø"/>
            </a:pPr>
            <a:r>
              <a:rPr lang="en-CA" b="1" dirty="0"/>
              <a:t>Anterior (</a:t>
            </a:r>
            <a:r>
              <a:rPr lang="en-CA" b="1" i="1" dirty="0"/>
              <a:t>Ventral</a:t>
            </a:r>
            <a:r>
              <a:rPr lang="en-CA" b="1" dirty="0"/>
              <a:t>): </a:t>
            </a:r>
            <a:r>
              <a:rPr lang="en-CA" dirty="0"/>
              <a:t>­towards the </a:t>
            </a:r>
            <a:r>
              <a:rPr lang="en-CA" b="1" dirty="0">
                <a:solidFill>
                  <a:srgbClr val="0070C0"/>
                </a:solidFill>
              </a:rPr>
              <a:t>front</a:t>
            </a:r>
            <a:r>
              <a:rPr lang="en-CA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CA" b="1" dirty="0"/>
              <a:t>Posterior (</a:t>
            </a:r>
            <a:r>
              <a:rPr lang="en-CA" b="1" i="1" dirty="0"/>
              <a:t>Dorsal</a:t>
            </a:r>
            <a:r>
              <a:rPr lang="en-CA" b="1" dirty="0"/>
              <a:t>): </a:t>
            </a:r>
            <a:r>
              <a:rPr lang="en-CA" dirty="0"/>
              <a:t>­ towards the </a:t>
            </a:r>
            <a:r>
              <a:rPr lang="en-CA" b="1" dirty="0">
                <a:solidFill>
                  <a:srgbClr val="0070C0"/>
                </a:solidFill>
              </a:rPr>
              <a:t>back</a:t>
            </a:r>
            <a:r>
              <a:rPr lang="en-CA" dirty="0"/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2400" i="1" dirty="0"/>
              <a:t>The naval is on the</a:t>
            </a:r>
            <a:r>
              <a:rPr lang="en-US" sz="2400" b="1" i="1" dirty="0"/>
              <a:t> ___________</a:t>
            </a:r>
            <a:r>
              <a:rPr lang="en-US" sz="2400" i="1" dirty="0"/>
              <a:t>surface of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i="1" dirty="0"/>
              <a:t>  the body.</a:t>
            </a:r>
            <a:endParaRPr lang="en-CA" sz="2400" dirty="0"/>
          </a:p>
          <a:p>
            <a:pPr marL="457200" lvl="1" indent="0">
              <a:buNone/>
            </a:pPr>
            <a:endParaRPr lang="en-CA" sz="2800" dirty="0"/>
          </a:p>
          <a:p>
            <a:pPr lvl="1">
              <a:buFont typeface="Wingdings" pitchFamily="2" charset="2"/>
              <a:buChar char="Ø"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	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/>
        </p:blipFill>
        <p:spPr bwMode="auto">
          <a:xfrm>
            <a:off x="6705600" y="17961"/>
            <a:ext cx="2438400" cy="577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09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28"/>
          <a:stretch/>
        </p:blipFill>
        <p:spPr bwMode="auto">
          <a:xfrm>
            <a:off x="15025" y="507265"/>
            <a:ext cx="2276341" cy="584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0"/>
            <a:ext cx="7086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600" b="1" dirty="0"/>
              <a:t>Superficial: ­</a:t>
            </a:r>
            <a:r>
              <a:rPr lang="en-US" sz="2600" b="1" dirty="0">
                <a:solidFill>
                  <a:srgbClr val="0070C0"/>
                </a:solidFill>
              </a:rPr>
              <a:t> at </a:t>
            </a:r>
            <a:r>
              <a:rPr lang="en-US" sz="2600" dirty="0"/>
              <a:t>the body surface </a:t>
            </a:r>
            <a:endParaRPr lang="en-CA" sz="2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b="1" dirty="0"/>
              <a:t>Deep: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under</a:t>
            </a:r>
            <a:r>
              <a:rPr lang="en-US" sz="2600" dirty="0"/>
              <a:t> the body surface</a:t>
            </a:r>
          </a:p>
          <a:p>
            <a:r>
              <a:rPr lang="en-US" i="1" dirty="0"/>
              <a:t>The patient had _____ wounds from a chain saw.</a:t>
            </a:r>
          </a:p>
          <a:p>
            <a:endParaRPr lang="en-US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b="1" dirty="0"/>
              <a:t>Proximal ­</a:t>
            </a:r>
            <a:r>
              <a:rPr lang="en-US" sz="2600" b="1" dirty="0">
                <a:solidFill>
                  <a:srgbClr val="0070C0"/>
                </a:solidFill>
              </a:rPr>
              <a:t> near </a:t>
            </a:r>
            <a:r>
              <a:rPr lang="en-US" sz="2600" dirty="0"/>
              <a:t>point of reference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b="1" dirty="0"/>
              <a:t>Distal:­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away</a:t>
            </a:r>
            <a:r>
              <a:rPr lang="en-US" sz="2600" dirty="0"/>
              <a:t> from reference point</a:t>
            </a:r>
          </a:p>
          <a:p>
            <a:r>
              <a:rPr lang="en-US" i="1" dirty="0"/>
              <a:t>The fingers are ________to the </a:t>
            </a:r>
            <a:r>
              <a:rPr lang="en-US" i="1" dirty="0">
                <a:highlight>
                  <a:srgbClr val="FFFF00"/>
                </a:highlight>
              </a:rPr>
              <a:t>elbows</a:t>
            </a:r>
            <a:r>
              <a:rPr lang="en-US" i="1" dirty="0"/>
              <a:t>.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b="1" dirty="0"/>
              <a:t>Medial: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toward</a:t>
            </a:r>
            <a:r>
              <a:rPr lang="en-US" sz="2600" dirty="0"/>
              <a:t> the midline of the body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b="1" dirty="0"/>
              <a:t>Lateral: </a:t>
            </a:r>
            <a:r>
              <a:rPr lang="en-US" sz="2600" b="1" dirty="0">
                <a:solidFill>
                  <a:srgbClr val="0070C0"/>
                </a:solidFill>
              </a:rPr>
              <a:t>away </a:t>
            </a:r>
            <a:r>
              <a:rPr lang="en-US" sz="2600" dirty="0"/>
              <a:t>from the midline of the body</a:t>
            </a:r>
          </a:p>
          <a:p>
            <a:r>
              <a:rPr lang="en-CA" i="1" dirty="0"/>
              <a:t>Your eyes are ________ to your nose.</a:t>
            </a:r>
          </a:p>
          <a:p>
            <a:endParaRPr lang="en-CA" sz="26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/>
              <a:t>Central: ­</a:t>
            </a:r>
            <a:r>
              <a:rPr lang="en-US" sz="2600" dirty="0"/>
              <a:t>locations around the </a:t>
            </a:r>
            <a:r>
              <a:rPr lang="en-US" sz="2600" b="1" dirty="0">
                <a:solidFill>
                  <a:srgbClr val="0070C0"/>
                </a:solidFill>
              </a:rPr>
              <a:t>center</a:t>
            </a:r>
            <a:r>
              <a:rPr lang="en-US" sz="2600" dirty="0"/>
              <a:t> of </a:t>
            </a:r>
          </a:p>
          <a:p>
            <a:r>
              <a:rPr lang="en-US" sz="2600" dirty="0"/>
              <a:t>                     the body </a:t>
            </a:r>
            <a:endParaRPr lang="en-CA" sz="2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/>
              <a:t>Peripheral: ­</a:t>
            </a:r>
            <a:r>
              <a:rPr lang="en-US" sz="2600" dirty="0"/>
              <a:t>surrounding or </a:t>
            </a:r>
            <a:r>
              <a:rPr lang="en-US" sz="2600" b="1" dirty="0">
                <a:solidFill>
                  <a:srgbClr val="0070C0"/>
                </a:solidFill>
              </a:rPr>
              <a:t>outer </a:t>
            </a:r>
            <a:r>
              <a:rPr lang="en-US" sz="2600" dirty="0"/>
              <a:t>regions</a:t>
            </a:r>
          </a:p>
          <a:p>
            <a:r>
              <a:rPr lang="en-US" sz="2600" dirty="0"/>
              <a:t>                         of the body</a:t>
            </a:r>
            <a:endParaRPr lang="en-CA" sz="2600" dirty="0"/>
          </a:p>
          <a:p>
            <a:r>
              <a:rPr lang="en-US" i="1" dirty="0"/>
              <a:t>The patient had</a:t>
            </a:r>
            <a:r>
              <a:rPr lang="en-US" b="1" i="1" dirty="0"/>
              <a:t> _________</a:t>
            </a:r>
            <a:r>
              <a:rPr lang="en-US" i="1" dirty="0"/>
              <a:t>chest pains.</a:t>
            </a:r>
            <a:r>
              <a:rPr lang="en-US" sz="2800" i="1" dirty="0"/>
              <a:t>	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1559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2A07F4-6938-4EB1-A568-8F0FF4177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28"/>
          <a:stretch/>
        </p:blipFill>
        <p:spPr bwMode="auto">
          <a:xfrm>
            <a:off x="3202814" y="-6626"/>
            <a:ext cx="2819941" cy="724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9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477000"/>
          </a:xfrm>
        </p:spPr>
        <p:txBody>
          <a:bodyPr/>
          <a:lstStyle/>
          <a:p>
            <a:r>
              <a:rPr lang="en-CA" sz="2800" b="1" u="sng" dirty="0"/>
              <a:t>Anatomical Planes</a:t>
            </a:r>
          </a:p>
          <a:p>
            <a:pPr marL="0" indent="0">
              <a:buNone/>
            </a:pPr>
            <a:r>
              <a:rPr lang="en-US" sz="2800" dirty="0"/>
              <a:t>   - 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6927FF"/>
                </a:solidFill>
              </a:rPr>
              <a:t>plane</a:t>
            </a:r>
            <a:r>
              <a:rPr lang="en-US" sz="2800" dirty="0">
                <a:solidFill>
                  <a:srgbClr val="6927FF"/>
                </a:solidFill>
              </a:rPr>
              <a:t> </a:t>
            </a:r>
            <a:r>
              <a:rPr lang="en-US" sz="2800" dirty="0"/>
              <a:t>is an imaginary line drawn through the body </a:t>
            </a:r>
          </a:p>
          <a:p>
            <a:pPr marL="0" indent="0">
              <a:buNone/>
            </a:pPr>
            <a:r>
              <a:rPr lang="en-US" sz="2800" dirty="0"/>
              <a:t>     or organ to separate it into </a:t>
            </a:r>
            <a:r>
              <a:rPr lang="en-US" sz="2800" b="1" dirty="0">
                <a:solidFill>
                  <a:srgbClr val="6927FF"/>
                </a:solidFill>
              </a:rPr>
              <a:t>specific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6927FF"/>
                </a:solidFill>
              </a:rPr>
              <a:t>sections</a:t>
            </a:r>
            <a:r>
              <a:rPr lang="en-US" sz="2800" dirty="0">
                <a:solidFill>
                  <a:srgbClr val="6927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/>
              <a:t>   - </a:t>
            </a:r>
            <a:r>
              <a:rPr lang="en-US" sz="2800" b="1" dirty="0">
                <a:solidFill>
                  <a:srgbClr val="6927FF"/>
                </a:solidFill>
              </a:rPr>
              <a:t>Directional</a:t>
            </a:r>
            <a:r>
              <a:rPr lang="en-US" sz="2800" b="1" dirty="0">
                <a:solidFill>
                  <a:srgbClr val="0070C0"/>
                </a:solidFill>
              </a:rPr>
              <a:t> terms </a:t>
            </a:r>
            <a:r>
              <a:rPr lang="en-US" sz="2800" dirty="0"/>
              <a:t>create planes</a:t>
            </a:r>
          </a:p>
          <a:p>
            <a:pPr marL="0" indent="0">
              <a:buNone/>
            </a:pPr>
            <a:r>
              <a:rPr lang="en-US" sz="2800" dirty="0"/>
              <a:t>   -There are three body planes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30" y="2514600"/>
            <a:ext cx="4046370" cy="405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E0FBEC-BC11-4FDB-895C-8D92762157BA}"/>
              </a:ext>
            </a:extLst>
          </p:cNvPr>
          <p:cNvSpPr/>
          <p:nvPr/>
        </p:nvSpPr>
        <p:spPr>
          <a:xfrm>
            <a:off x="525630" y="4876801"/>
            <a:ext cx="2446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https://www.youtube.com/watch?v=gxxy7AP_eGQ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" y="304800"/>
            <a:ext cx="9137561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Transverse Plane</a:t>
            </a:r>
          </a:p>
          <a:p>
            <a:pPr marL="0" indent="0">
              <a:buNone/>
            </a:pPr>
            <a:r>
              <a:rPr lang="en-US" sz="2800" dirty="0"/>
              <a:t>     = </a:t>
            </a:r>
            <a:r>
              <a:rPr lang="en-US" sz="2800" b="1" dirty="0">
                <a:solidFill>
                  <a:srgbClr val="0070C0"/>
                </a:solidFill>
              </a:rPr>
              <a:t>horizontal </a:t>
            </a:r>
            <a:r>
              <a:rPr lang="en-US" sz="2800" dirty="0"/>
              <a:t>plane</a:t>
            </a:r>
          </a:p>
          <a:p>
            <a:pPr marL="0" indent="0">
              <a:buNone/>
            </a:pPr>
            <a:r>
              <a:rPr lang="en-US" sz="2800" dirty="0"/>
              <a:t>     - divides the body into a </a:t>
            </a:r>
            <a:r>
              <a:rPr lang="en-US" sz="2800" b="1" dirty="0">
                <a:solidFill>
                  <a:srgbClr val="0070C0"/>
                </a:solidFill>
              </a:rPr>
              <a:t>top &amp; bottom </a:t>
            </a:r>
            <a:r>
              <a:rPr lang="en-US" sz="2800" dirty="0"/>
              <a:t>half</a:t>
            </a:r>
          </a:p>
          <a:p>
            <a:pPr marL="457200" lvl="1" indent="0">
              <a:buNone/>
            </a:pPr>
            <a:r>
              <a:rPr lang="en-US" dirty="0"/>
              <a:t>- directional terms associated with transverse:</a:t>
            </a:r>
          </a:p>
          <a:p>
            <a:pPr lvl="2"/>
            <a:r>
              <a:rPr lang="en-US" dirty="0"/>
              <a:t>Superior – body parts above</a:t>
            </a:r>
          </a:p>
          <a:p>
            <a:pPr lvl="2"/>
            <a:r>
              <a:rPr lang="en-US" dirty="0"/>
              <a:t>Inferior – body parts below</a:t>
            </a:r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0"/>
          <a:stretch/>
        </p:blipFill>
        <p:spPr bwMode="auto">
          <a:xfrm>
            <a:off x="5562600" y="2407206"/>
            <a:ext cx="3463829" cy="429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2503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837</Words>
  <Application>Microsoft Office PowerPoint</Application>
  <PresentationFormat>On-screen Show (4:3)</PresentationFormat>
  <Paragraphs>141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Wingdings</vt:lpstr>
      <vt:lpstr>Blank Presentation</vt:lpstr>
      <vt:lpstr>Body Planes, Directions, and Cavities</vt:lpstr>
      <vt:lpstr>OK, sooooo…….</vt:lpstr>
      <vt:lpstr>Describing the Human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Sooooooo…….What if….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Dissection Tools</vt:lpstr>
    </vt:vector>
  </TitlesOfParts>
  <Company>Marian Weber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Planes, Directions, and Cavities</dc:title>
  <dc:creator>Marian Weber</dc:creator>
  <cp:lastModifiedBy>Deana Barrett</cp:lastModifiedBy>
  <cp:revision>64</cp:revision>
  <cp:lastPrinted>2020-03-09T16:59:51Z</cp:lastPrinted>
  <dcterms:created xsi:type="dcterms:W3CDTF">2010-02-01T15:54:26Z</dcterms:created>
  <dcterms:modified xsi:type="dcterms:W3CDTF">2020-03-09T17:00:02Z</dcterms:modified>
</cp:coreProperties>
</file>