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handoutMasterIdLst>
    <p:handoutMasterId r:id="rId15"/>
  </p:handoutMasterIdLst>
  <p:sldIdLst>
    <p:sldId id="256" r:id="rId2"/>
    <p:sldId id="276" r:id="rId3"/>
    <p:sldId id="262" r:id="rId4"/>
    <p:sldId id="285" r:id="rId5"/>
    <p:sldId id="277" r:id="rId6"/>
    <p:sldId id="275" r:id="rId7"/>
    <p:sldId id="278" r:id="rId8"/>
    <p:sldId id="282" r:id="rId9"/>
    <p:sldId id="286" r:id="rId10"/>
    <p:sldId id="283" r:id="rId11"/>
    <p:sldId id="279" r:id="rId12"/>
    <p:sldId id="287"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5" d="100"/>
          <a:sy n="85" d="100"/>
        </p:scale>
        <p:origin x="49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495D706-0E76-47F6-B35B-450F6E2653AE}" type="datetimeFigureOut">
              <a:rPr lang="en-CA" smtClean="0"/>
              <a:t>2019-11-09</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0CBDCB5-CFC3-4E59-B938-0AEE73CF6BEA}" type="slidenum">
              <a:rPr lang="en-CA" smtClean="0"/>
              <a:t>‹#›</a:t>
            </a:fld>
            <a:endParaRPr lang="en-CA"/>
          </a:p>
        </p:txBody>
      </p:sp>
    </p:spTree>
    <p:extLst>
      <p:ext uri="{BB962C8B-B14F-4D97-AF65-F5344CB8AC3E}">
        <p14:creationId xmlns:p14="http://schemas.microsoft.com/office/powerpoint/2010/main" val="1357050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88642C-3FA3-4915-A7D1-FB450DB2FFC6}" type="datetimeFigureOut">
              <a:rPr lang="en-CA" smtClean="0"/>
              <a:t>2019-11-09</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1A3A3F4-FE4D-41B9-B621-223786C65B8B}" type="slidenum">
              <a:rPr lang="en-CA" smtClean="0"/>
              <a:t>‹#›</a:t>
            </a:fld>
            <a:endParaRPr lang="en-CA"/>
          </a:p>
        </p:txBody>
      </p:sp>
    </p:spTree>
    <p:extLst>
      <p:ext uri="{BB962C8B-B14F-4D97-AF65-F5344CB8AC3E}">
        <p14:creationId xmlns:p14="http://schemas.microsoft.com/office/powerpoint/2010/main" val="2294951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hasCustomPrompt="1"/>
          </p:nvPr>
        </p:nvSpPr>
        <p:spPr/>
        <p:txBody>
          <a:bodyPr vert="eaVert" lIns="45720" tIns="0" rIns="45720" bIns="0"/>
          <a:lstStyle>
            <a:lvl1pPr marL="91440" indent="-91440">
              <a:buFont typeface="Arial" panose="020B0604020202020204" pitchFamily="34" charset="0"/>
              <a:buChar char="•"/>
              <a:defRPr/>
            </a:lvl1pPr>
            <a:lvl2pPr>
              <a:defRPr/>
            </a:lvl2pPr>
            <a:lvl3pPr>
              <a:defRPr/>
            </a:lvl3pPr>
            <a:lvl4pPr>
              <a:defRPr/>
            </a:lvl4pPr>
            <a:lvl5pPr>
              <a:defRPr/>
            </a:lvl5pPr>
          </a:lstStyle>
          <a:p>
            <a:pPr lvl="0"/>
            <a:r>
              <a:rPr lang="en-US" dirty="0"/>
              <a:t>  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Date Placeholder 3"/>
          <p:cNvSpPr>
            <a:spLocks noGrp="1"/>
          </p:cNvSpPr>
          <p:nvPr>
            <p:ph type="dt" sz="half" idx="10"/>
          </p:nvPr>
        </p:nvSpPr>
        <p:spPr/>
        <p:txBody>
          <a:bodyPr/>
          <a:lstStyle/>
          <a:p>
            <a:fld id="{50B6E300-0A13-4A81-945A-7333C271A069}"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11/9/2019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11/9/2019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11/9/2019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Bonding</a:t>
            </a:r>
          </a:p>
        </p:txBody>
      </p:sp>
      <p:sp>
        <p:nvSpPr>
          <p:cNvPr id="3" name="Subtitle 2"/>
          <p:cNvSpPr>
            <a:spLocks noGrp="1"/>
          </p:cNvSpPr>
          <p:nvPr>
            <p:ph type="subTitle" idx="1"/>
          </p:nvPr>
        </p:nvSpPr>
        <p:spPr>
          <a:xfrm>
            <a:off x="1097874" y="4499164"/>
            <a:ext cx="10058400" cy="1143000"/>
          </a:xfrm>
        </p:spPr>
        <p:txBody>
          <a:bodyPr/>
          <a:lstStyle/>
          <a:p>
            <a:r>
              <a:rPr lang="en-CA" dirty="0"/>
              <a:t>Introduction for Science 10</a:t>
            </a:r>
          </a:p>
        </p:txBody>
      </p:sp>
      <p:pic>
        <p:nvPicPr>
          <p:cNvPr id="1026" name="Picture 2" descr="http://chemistry.phillipmartin.info/chemical_bond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9281" y="293998"/>
            <a:ext cx="4919472" cy="3871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203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Diatomic Molecules</a:t>
            </a:r>
          </a:p>
        </p:txBody>
      </p:sp>
      <p:pic>
        <p:nvPicPr>
          <p:cNvPr id="5" name="Picture 4" descr="http://crescentok.com/staff/jaskew/isr/chemistry/diatomic.gif"/>
          <p:cNvPicPr/>
          <p:nvPr/>
        </p:nvPicPr>
        <p:blipFill>
          <a:blip r:embed="rId2">
            <a:extLst>
              <a:ext uri="{28A0092B-C50C-407E-A947-70E740481C1C}">
                <a14:useLocalDpi xmlns:a14="http://schemas.microsoft.com/office/drawing/2010/main" val="0"/>
              </a:ext>
            </a:extLst>
          </a:blip>
          <a:srcRect/>
          <a:stretch>
            <a:fillRect/>
          </a:stretch>
        </p:blipFill>
        <p:spPr bwMode="auto">
          <a:xfrm>
            <a:off x="1207008" y="2107692"/>
            <a:ext cx="4270248" cy="3113532"/>
          </a:xfrm>
          <a:prstGeom prst="rect">
            <a:avLst/>
          </a:prstGeom>
          <a:noFill/>
          <a:ln>
            <a:noFill/>
          </a:ln>
        </p:spPr>
      </p:pic>
      <p:sp>
        <p:nvSpPr>
          <p:cNvPr id="2" name="TextBox 1">
            <a:extLst>
              <a:ext uri="{FF2B5EF4-FFF2-40B4-BE49-F238E27FC236}">
                <a16:creationId xmlns:a16="http://schemas.microsoft.com/office/drawing/2014/main" id="{734AC6C0-84E5-432D-A402-C95B87442F98}"/>
              </a:ext>
            </a:extLst>
          </p:cNvPr>
          <p:cNvSpPr txBox="1"/>
          <p:nvPr/>
        </p:nvSpPr>
        <p:spPr>
          <a:xfrm>
            <a:off x="6382871" y="2348753"/>
            <a:ext cx="4948517" cy="2862322"/>
          </a:xfrm>
          <a:prstGeom prst="rect">
            <a:avLst/>
          </a:prstGeom>
          <a:noFill/>
        </p:spPr>
        <p:txBody>
          <a:bodyPr wrap="square" rtlCol="0">
            <a:spAutoFit/>
          </a:bodyPr>
          <a:lstStyle/>
          <a:p>
            <a:r>
              <a:rPr lang="en-CA" b="1" dirty="0"/>
              <a:t>Ways to remember them: </a:t>
            </a:r>
          </a:p>
          <a:p>
            <a:endParaRPr lang="en-CA" dirty="0"/>
          </a:p>
          <a:p>
            <a:r>
              <a:rPr lang="en-CA" dirty="0"/>
              <a:t>~ all of the elements that end in “-gen” and “</a:t>
            </a:r>
            <a:r>
              <a:rPr lang="en-CA" dirty="0" err="1"/>
              <a:t>ine</a:t>
            </a:r>
            <a:r>
              <a:rPr lang="en-CA" dirty="0"/>
              <a:t>”</a:t>
            </a:r>
          </a:p>
          <a:p>
            <a:endParaRPr lang="en-CA" dirty="0"/>
          </a:p>
          <a:p>
            <a:r>
              <a:rPr lang="en-CA" dirty="0"/>
              <a:t>~ start at 7, make a 7 and include Hydrogen</a:t>
            </a:r>
          </a:p>
          <a:p>
            <a:endParaRPr lang="en-CA" dirty="0"/>
          </a:p>
          <a:p>
            <a:r>
              <a:rPr lang="en-CA" dirty="0"/>
              <a:t>~Br </a:t>
            </a:r>
            <a:r>
              <a:rPr lang="en-CA" dirty="0">
                <a:latin typeface="Baskerville Old Face" panose="02020602080505020303" pitchFamily="18" charset="0"/>
                <a:cs typeface="Aldhabi" panose="020B0604020202020204" pitchFamily="2" charset="-78"/>
              </a:rPr>
              <a:t>I </a:t>
            </a:r>
            <a:r>
              <a:rPr lang="en-CA" dirty="0"/>
              <a:t>N Cl H O F</a:t>
            </a:r>
          </a:p>
          <a:p>
            <a:endParaRPr lang="en-CA" dirty="0"/>
          </a:p>
          <a:p>
            <a:r>
              <a:rPr lang="en-CA" dirty="0"/>
              <a:t>~ </a:t>
            </a:r>
            <a:r>
              <a:rPr lang="en-CA" b="1" dirty="0">
                <a:latin typeface="Baskerville Old Face" panose="02020602080505020303" pitchFamily="18" charset="0"/>
              </a:rPr>
              <a:t>I</a:t>
            </a:r>
            <a:r>
              <a:rPr lang="en-CA" dirty="0"/>
              <a:t> </a:t>
            </a:r>
            <a:r>
              <a:rPr lang="en-CA" b="1" dirty="0"/>
              <a:t>H</a:t>
            </a:r>
            <a:r>
              <a:rPr lang="en-CA" dirty="0"/>
              <a:t>ave </a:t>
            </a:r>
            <a:r>
              <a:rPr lang="en-CA" b="1" dirty="0"/>
              <a:t>N</a:t>
            </a:r>
            <a:r>
              <a:rPr lang="en-CA" dirty="0"/>
              <a:t>o </a:t>
            </a:r>
            <a:r>
              <a:rPr lang="en-CA" b="1" dirty="0"/>
              <a:t>Br</a:t>
            </a:r>
            <a:r>
              <a:rPr lang="en-CA" dirty="0"/>
              <a:t>ight </a:t>
            </a:r>
            <a:r>
              <a:rPr lang="en-CA" b="1" dirty="0"/>
              <a:t>O</a:t>
            </a:r>
            <a:r>
              <a:rPr lang="en-CA" dirty="0"/>
              <a:t>r </a:t>
            </a:r>
            <a:r>
              <a:rPr lang="en-CA" b="1" dirty="0"/>
              <a:t>Cl</a:t>
            </a:r>
            <a:r>
              <a:rPr lang="en-CA" dirty="0"/>
              <a:t>ever </a:t>
            </a:r>
            <a:r>
              <a:rPr lang="en-CA" b="1" dirty="0"/>
              <a:t>F</a:t>
            </a:r>
            <a:r>
              <a:rPr lang="en-CA" dirty="0"/>
              <a:t>riends</a:t>
            </a:r>
          </a:p>
          <a:p>
            <a:endParaRPr lang="en-CA" dirty="0"/>
          </a:p>
        </p:txBody>
      </p:sp>
    </p:spTree>
    <p:extLst>
      <p:ext uri="{BB962C8B-B14F-4D97-AF65-F5344CB8AC3E}">
        <p14:creationId xmlns:p14="http://schemas.microsoft.com/office/powerpoint/2010/main" val="3420518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Ionic vs Covalent Properties</a:t>
            </a:r>
          </a:p>
        </p:txBody>
      </p:sp>
      <p:graphicFrame>
        <p:nvGraphicFramePr>
          <p:cNvPr id="6" name="Table 5"/>
          <p:cNvGraphicFramePr>
            <a:graphicFrameLocks noGrp="1"/>
          </p:cNvGraphicFramePr>
          <p:nvPr>
            <p:extLst>
              <p:ext uri="{D42A27DB-BD31-4B8C-83A1-F6EECF244321}">
                <p14:modId xmlns:p14="http://schemas.microsoft.com/office/powerpoint/2010/main" val="2489661146"/>
              </p:ext>
            </p:extLst>
          </p:nvPr>
        </p:nvGraphicFramePr>
        <p:xfrm>
          <a:off x="1227328" y="1981539"/>
          <a:ext cx="9654033" cy="3623735"/>
        </p:xfrm>
        <a:graphic>
          <a:graphicData uri="http://schemas.openxmlformats.org/drawingml/2006/table">
            <a:tbl>
              <a:tblPr firstRow="1" bandRow="1">
                <a:tableStyleId>{5C22544A-7EE6-4342-B048-85BDC9FD1C3A}</a:tableStyleId>
              </a:tblPr>
              <a:tblGrid>
                <a:gridCol w="3218011">
                  <a:extLst>
                    <a:ext uri="{9D8B030D-6E8A-4147-A177-3AD203B41FA5}">
                      <a16:colId xmlns:a16="http://schemas.microsoft.com/office/drawing/2014/main" val="20000"/>
                    </a:ext>
                  </a:extLst>
                </a:gridCol>
                <a:gridCol w="3218011">
                  <a:extLst>
                    <a:ext uri="{9D8B030D-6E8A-4147-A177-3AD203B41FA5}">
                      <a16:colId xmlns:a16="http://schemas.microsoft.com/office/drawing/2014/main" val="20001"/>
                    </a:ext>
                  </a:extLst>
                </a:gridCol>
                <a:gridCol w="3218011">
                  <a:extLst>
                    <a:ext uri="{9D8B030D-6E8A-4147-A177-3AD203B41FA5}">
                      <a16:colId xmlns:a16="http://schemas.microsoft.com/office/drawing/2014/main" val="20002"/>
                    </a:ext>
                  </a:extLst>
                </a:gridCol>
              </a:tblGrid>
              <a:tr h="511478">
                <a:tc>
                  <a:txBody>
                    <a:bodyPr/>
                    <a:lstStyle/>
                    <a:p>
                      <a:pPr algn="ctr"/>
                      <a:endParaRPr lang="en-CA" dirty="0"/>
                    </a:p>
                  </a:txBody>
                  <a:tcPr/>
                </a:tc>
                <a:tc>
                  <a:txBody>
                    <a:bodyPr/>
                    <a:lstStyle/>
                    <a:p>
                      <a:pPr algn="ctr"/>
                      <a:r>
                        <a:rPr lang="en-CA" dirty="0"/>
                        <a:t>Ionic</a:t>
                      </a:r>
                    </a:p>
                  </a:txBody>
                  <a:tcPr/>
                </a:tc>
                <a:tc>
                  <a:txBody>
                    <a:bodyPr/>
                    <a:lstStyle/>
                    <a:p>
                      <a:pPr algn="ctr"/>
                      <a:r>
                        <a:rPr lang="en-CA" dirty="0"/>
                        <a:t>Covalent</a:t>
                      </a:r>
                    </a:p>
                  </a:txBody>
                  <a:tcPr/>
                </a:tc>
                <a:extLst>
                  <a:ext uri="{0D108BD9-81ED-4DB2-BD59-A6C34878D82A}">
                    <a16:rowId xmlns:a16="http://schemas.microsoft.com/office/drawing/2014/main" val="10000"/>
                  </a:ext>
                </a:extLst>
              </a:tr>
              <a:tr h="511478">
                <a:tc>
                  <a:txBody>
                    <a:bodyPr/>
                    <a:lstStyle/>
                    <a:p>
                      <a:pPr algn="r"/>
                      <a:r>
                        <a:rPr lang="en-CA" dirty="0"/>
                        <a:t>Examples</a:t>
                      </a:r>
                    </a:p>
                  </a:txBody>
                  <a:tcPr/>
                </a:tc>
                <a:tc>
                  <a:txBody>
                    <a:bodyPr/>
                    <a:lstStyle/>
                    <a:p>
                      <a:pPr algn="ctr"/>
                      <a:r>
                        <a:rPr lang="en-CA" dirty="0"/>
                        <a:t>Sodium Chloride (</a:t>
                      </a:r>
                      <a:r>
                        <a:rPr lang="en-CA" dirty="0" err="1"/>
                        <a:t>NaCl</a:t>
                      </a:r>
                      <a:r>
                        <a:rPr lang="en-CA" dirty="0"/>
                        <a:t> - salt)</a:t>
                      </a:r>
                    </a:p>
                  </a:txBody>
                  <a:tcPr/>
                </a:tc>
                <a:tc>
                  <a:txBody>
                    <a:bodyPr/>
                    <a:lstStyle/>
                    <a:p>
                      <a:pPr algn="ctr"/>
                      <a:r>
                        <a:rPr lang="en-CA" dirty="0"/>
                        <a:t>Carbon Dioxide</a:t>
                      </a:r>
                      <a:r>
                        <a:rPr lang="en-CA" baseline="0" dirty="0"/>
                        <a:t> (CO</a:t>
                      </a:r>
                      <a:r>
                        <a:rPr lang="en-CA" baseline="-25000" dirty="0"/>
                        <a:t>2</a:t>
                      </a:r>
                      <a:r>
                        <a:rPr lang="en-CA" baseline="0" dirty="0"/>
                        <a:t>)</a:t>
                      </a:r>
                    </a:p>
                  </a:txBody>
                  <a:tcPr/>
                </a:tc>
                <a:extLst>
                  <a:ext uri="{0D108BD9-81ED-4DB2-BD59-A6C34878D82A}">
                    <a16:rowId xmlns:a16="http://schemas.microsoft.com/office/drawing/2014/main" val="10001"/>
                  </a:ext>
                </a:extLst>
              </a:tr>
              <a:tr h="694999">
                <a:tc>
                  <a:txBody>
                    <a:bodyPr/>
                    <a:lstStyle/>
                    <a:p>
                      <a:pPr algn="r"/>
                      <a:r>
                        <a:rPr lang="en-CA" dirty="0"/>
                        <a:t>Physical State</a:t>
                      </a:r>
                    </a:p>
                  </a:txBody>
                  <a:tcPr/>
                </a:tc>
                <a:tc>
                  <a:txBody>
                    <a:bodyPr/>
                    <a:lstStyle/>
                    <a:p>
                      <a:pPr algn="ctr"/>
                      <a:r>
                        <a:rPr lang="en-CA" dirty="0"/>
                        <a:t>Solid</a:t>
                      </a:r>
                      <a:r>
                        <a:rPr lang="en-CA" baseline="0" dirty="0"/>
                        <a:t> at room temp</a:t>
                      </a:r>
                      <a:endParaRPr lang="en-CA" dirty="0"/>
                    </a:p>
                  </a:txBody>
                  <a:tcPr/>
                </a:tc>
                <a:tc>
                  <a:txBody>
                    <a:bodyPr/>
                    <a:lstStyle/>
                    <a:p>
                      <a:pPr algn="ctr"/>
                      <a:r>
                        <a:rPr lang="en-CA" dirty="0"/>
                        <a:t> Liquids</a:t>
                      </a:r>
                      <a:r>
                        <a:rPr lang="en-CA" baseline="0" dirty="0"/>
                        <a:t> &amp; gases at room temp</a:t>
                      </a:r>
                      <a:endParaRPr lang="en-CA" dirty="0"/>
                    </a:p>
                  </a:txBody>
                  <a:tcPr/>
                </a:tc>
                <a:extLst>
                  <a:ext uri="{0D108BD9-81ED-4DB2-BD59-A6C34878D82A}">
                    <a16:rowId xmlns:a16="http://schemas.microsoft.com/office/drawing/2014/main" val="10002"/>
                  </a:ext>
                </a:extLst>
              </a:tr>
              <a:tr h="51147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CA" dirty="0"/>
                        <a:t>Melting &amp; Boiling</a:t>
                      </a:r>
                      <a:r>
                        <a:rPr lang="en-CA" baseline="0" dirty="0"/>
                        <a:t> Points</a:t>
                      </a:r>
                      <a:endParaRPr lang="en-CA" dirty="0"/>
                    </a:p>
                  </a:txBody>
                  <a:tcPr/>
                </a:tc>
                <a:tc>
                  <a:txBody>
                    <a:bodyPr/>
                    <a:lstStyle/>
                    <a:p>
                      <a:pPr algn="ctr"/>
                      <a:r>
                        <a:rPr lang="en-CA" dirty="0"/>
                        <a:t>High</a:t>
                      </a:r>
                    </a:p>
                  </a:txBody>
                  <a:tcPr/>
                </a:tc>
                <a:tc>
                  <a:txBody>
                    <a:bodyPr/>
                    <a:lstStyle/>
                    <a:p>
                      <a:pPr algn="ctr"/>
                      <a:r>
                        <a:rPr lang="en-CA" dirty="0"/>
                        <a:t>Low</a:t>
                      </a:r>
                    </a:p>
                  </a:txBody>
                  <a:tcPr/>
                </a:tc>
                <a:extLst>
                  <a:ext uri="{0D108BD9-81ED-4DB2-BD59-A6C34878D82A}">
                    <a16:rowId xmlns:a16="http://schemas.microsoft.com/office/drawing/2014/main" val="10003"/>
                  </a:ext>
                </a:extLst>
              </a:tr>
              <a:tr h="511478">
                <a:tc>
                  <a:txBody>
                    <a:bodyPr/>
                    <a:lstStyle/>
                    <a:p>
                      <a:pPr algn="r"/>
                      <a:r>
                        <a:rPr lang="en-CA" dirty="0"/>
                        <a:t>Solubility in Water</a:t>
                      </a:r>
                    </a:p>
                  </a:txBody>
                  <a:tcPr/>
                </a:tc>
                <a:tc>
                  <a:txBody>
                    <a:bodyPr/>
                    <a:lstStyle/>
                    <a:p>
                      <a:pPr algn="ctr"/>
                      <a:r>
                        <a:rPr lang="en-CA" dirty="0"/>
                        <a:t>High (meaning soluble)</a:t>
                      </a:r>
                    </a:p>
                  </a:txBody>
                  <a:tcPr/>
                </a:tc>
                <a:tc>
                  <a:txBody>
                    <a:bodyPr/>
                    <a:lstStyle/>
                    <a:p>
                      <a:pPr algn="ctr"/>
                      <a:r>
                        <a:rPr lang="en-CA" dirty="0"/>
                        <a:t>Low (insoluble)</a:t>
                      </a:r>
                    </a:p>
                  </a:txBody>
                  <a:tcPr/>
                </a:tc>
                <a:extLst>
                  <a:ext uri="{0D108BD9-81ED-4DB2-BD59-A6C34878D82A}">
                    <a16:rowId xmlns:a16="http://schemas.microsoft.com/office/drawing/2014/main" val="10004"/>
                  </a:ext>
                </a:extLst>
              </a:tr>
              <a:tr h="882824">
                <a:tc>
                  <a:txBody>
                    <a:bodyPr/>
                    <a:lstStyle/>
                    <a:p>
                      <a:pPr algn="r"/>
                      <a:r>
                        <a:rPr lang="en-CA" dirty="0"/>
                        <a:t>Electrical Conductivity</a:t>
                      </a:r>
                    </a:p>
                  </a:txBody>
                  <a:tcPr/>
                </a:tc>
                <a:tc>
                  <a:txBody>
                    <a:bodyPr/>
                    <a:lstStyle/>
                    <a:p>
                      <a:pPr algn="ctr"/>
                      <a:r>
                        <a:rPr lang="en-CA" dirty="0"/>
                        <a:t>High</a:t>
                      </a:r>
                      <a:r>
                        <a:rPr lang="en-CA" baseline="0" dirty="0"/>
                        <a:t> (meaning conducts electricity)</a:t>
                      </a:r>
                      <a:endParaRPr lang="en-CA" dirty="0"/>
                    </a:p>
                  </a:txBody>
                  <a:tcPr/>
                </a:tc>
                <a:tc>
                  <a:txBody>
                    <a:bodyPr/>
                    <a:lstStyle/>
                    <a:p>
                      <a:pPr algn="ctr"/>
                      <a:r>
                        <a:rPr lang="en-CA" dirty="0"/>
                        <a:t>Low</a:t>
                      </a:r>
                      <a:r>
                        <a:rPr lang="en-CA" baseline="0" dirty="0"/>
                        <a:t> (does not normally conduct electricity)</a:t>
                      </a:r>
                      <a:endParaRPr lang="en-CA"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00865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Any questions?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36147" y="2172716"/>
            <a:ext cx="2780665" cy="3285712"/>
          </a:xfrm>
        </p:spPr>
      </p:pic>
    </p:spTree>
    <p:extLst>
      <p:ext uri="{BB962C8B-B14F-4D97-AF65-F5344CB8AC3E}">
        <p14:creationId xmlns:p14="http://schemas.microsoft.com/office/powerpoint/2010/main" val="514813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Chemical Reactivity</a:t>
            </a:r>
          </a:p>
        </p:txBody>
      </p:sp>
      <p:sp>
        <p:nvSpPr>
          <p:cNvPr id="3" name="Content Placeholder 2"/>
          <p:cNvSpPr>
            <a:spLocks noGrp="1"/>
          </p:cNvSpPr>
          <p:nvPr>
            <p:ph idx="1"/>
          </p:nvPr>
        </p:nvSpPr>
        <p:spPr>
          <a:xfrm>
            <a:off x="1088136" y="1845734"/>
            <a:ext cx="10058400" cy="4262458"/>
          </a:xfrm>
        </p:spPr>
        <p:txBody>
          <a:bodyPr>
            <a:normAutofit lnSpcReduction="10000"/>
          </a:bodyPr>
          <a:lstStyle/>
          <a:p>
            <a:pPr>
              <a:buFont typeface="Arial" panose="020B0604020202020204" pitchFamily="34" charset="0"/>
              <a:buChar char="•"/>
            </a:pPr>
            <a:r>
              <a:rPr lang="en-CA" sz="2200" dirty="0"/>
              <a:t>  The reactivity of an element depends on the number of </a:t>
            </a:r>
            <a:r>
              <a:rPr lang="en-CA" sz="2200" u="sng" dirty="0"/>
              <a:t>valence electrons</a:t>
            </a:r>
            <a:r>
              <a:rPr lang="en-CA" sz="2200" dirty="0"/>
              <a:t>.</a:t>
            </a:r>
          </a:p>
          <a:p>
            <a:pPr marL="0" indent="0">
              <a:buNone/>
            </a:pPr>
            <a:endParaRPr lang="en-CA" sz="2200" dirty="0"/>
          </a:p>
          <a:p>
            <a:pPr>
              <a:buFont typeface="Arial" panose="020B0604020202020204" pitchFamily="34" charset="0"/>
              <a:buChar char="•"/>
            </a:pPr>
            <a:r>
              <a:rPr lang="en-CA" sz="2200" dirty="0"/>
              <a:t>  If the outer shell of an atom already contains </a:t>
            </a:r>
            <a:r>
              <a:rPr lang="en-CA" sz="2200" u="sng" dirty="0"/>
              <a:t>8 valence electrons</a:t>
            </a:r>
            <a:r>
              <a:rPr lang="en-CA" sz="2200" dirty="0"/>
              <a:t>, this means the atom has a </a:t>
            </a:r>
            <a:r>
              <a:rPr lang="en-CA" sz="2200" u="sng" dirty="0"/>
              <a:t>stable octet</a:t>
            </a:r>
            <a:r>
              <a:rPr lang="en-CA" sz="2200" dirty="0"/>
              <a:t> and is </a:t>
            </a:r>
            <a:r>
              <a:rPr lang="en-CA" sz="2200" u="sng" dirty="0"/>
              <a:t>unreactive</a:t>
            </a:r>
            <a:r>
              <a:rPr lang="en-CA" sz="2200" dirty="0"/>
              <a:t> (e.g. noble gases).</a:t>
            </a:r>
          </a:p>
          <a:p>
            <a:pPr>
              <a:buFont typeface="Arial" panose="020B0604020202020204" pitchFamily="34" charset="0"/>
              <a:buChar char="•"/>
            </a:pPr>
            <a:endParaRPr lang="en-CA" sz="2200" dirty="0"/>
          </a:p>
          <a:p>
            <a:pPr>
              <a:buFont typeface="Arial" panose="020B0604020202020204" pitchFamily="34" charset="0"/>
              <a:buChar char="•"/>
            </a:pPr>
            <a:r>
              <a:rPr lang="en-CA" sz="2200" dirty="0"/>
              <a:t>  If the outer shell has </a:t>
            </a:r>
            <a:r>
              <a:rPr lang="en-CA" sz="2200" u="sng" dirty="0"/>
              <a:t>less than 8 </a:t>
            </a:r>
            <a:r>
              <a:rPr lang="en-CA" sz="2200" dirty="0"/>
              <a:t>valence electrons, the atom is unstable and </a:t>
            </a:r>
            <a:r>
              <a:rPr lang="en-CA" sz="2200" u="sng" dirty="0"/>
              <a:t>reactive</a:t>
            </a:r>
            <a:r>
              <a:rPr lang="en-CA" sz="2200" dirty="0"/>
              <a:t> (e.g. fluorine).</a:t>
            </a:r>
          </a:p>
          <a:p>
            <a:pPr>
              <a:buFont typeface="Arial" panose="020B0604020202020204" pitchFamily="34" charset="0"/>
              <a:buChar char="•"/>
            </a:pPr>
            <a:endParaRPr lang="en-CA" dirty="0"/>
          </a:p>
          <a:p>
            <a:pPr lvl="2">
              <a:buFont typeface="Arial" panose="020B0604020202020204" pitchFamily="34" charset="0"/>
              <a:buChar char="•"/>
            </a:pPr>
            <a:r>
              <a:rPr lang="en-US" sz="2000" dirty="0"/>
              <a:t>In this case, electrons are transferred from one atom to another or shared between them so that the atoms can have the stable electron arrangements of the noble gases (8 valence electrons). </a:t>
            </a:r>
          </a:p>
          <a:p>
            <a:pPr>
              <a:buFont typeface="Arial" panose="020B0604020202020204" pitchFamily="34" charset="0"/>
              <a:buChar char="•"/>
            </a:pPr>
            <a:endParaRPr lang="en-CA" dirty="0"/>
          </a:p>
          <a:p>
            <a:pPr>
              <a:buFont typeface="Arial" panose="020B0604020202020204" pitchFamily="34" charset="0"/>
              <a:buChar char="•"/>
            </a:pPr>
            <a:endParaRPr lang="en-CA" dirty="0"/>
          </a:p>
        </p:txBody>
      </p:sp>
    </p:spTree>
    <p:extLst>
      <p:ext uri="{BB962C8B-B14F-4D97-AF65-F5344CB8AC3E}">
        <p14:creationId xmlns:p14="http://schemas.microsoft.com/office/powerpoint/2010/main" val="630200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Ion Formation</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CA" sz="2200" dirty="0"/>
              <a:t>  Atoms that lose or gain electrons to become stable are called </a:t>
            </a:r>
            <a:r>
              <a:rPr lang="en-CA" sz="2200" u="sng" dirty="0"/>
              <a:t>ions</a:t>
            </a:r>
            <a:r>
              <a:rPr lang="en-CA" sz="2200" dirty="0"/>
              <a:t>.</a:t>
            </a:r>
          </a:p>
          <a:p>
            <a:pPr marL="0" indent="0">
              <a:buNone/>
            </a:pPr>
            <a:endParaRPr lang="en-CA" sz="2200" dirty="0"/>
          </a:p>
          <a:p>
            <a:pPr>
              <a:buFont typeface="Arial" panose="020B0604020202020204" pitchFamily="34" charset="0"/>
              <a:buChar char="•"/>
            </a:pPr>
            <a:r>
              <a:rPr lang="en-CA" sz="2200" dirty="0"/>
              <a:t>  The </a:t>
            </a:r>
            <a:r>
              <a:rPr lang="en-CA" sz="2200" u="sng" dirty="0"/>
              <a:t>ionic charge</a:t>
            </a:r>
            <a:r>
              <a:rPr lang="en-CA" sz="2200" dirty="0"/>
              <a:t> is the charge the element will take on if it loses or gains electrons.</a:t>
            </a:r>
          </a:p>
          <a:p>
            <a:pPr marL="0" indent="0">
              <a:buNone/>
            </a:pPr>
            <a:r>
              <a:rPr lang="en-CA" sz="2200" dirty="0"/>
              <a:t>	1) </a:t>
            </a:r>
            <a:r>
              <a:rPr lang="en-CA" sz="2200" u="sng" dirty="0"/>
              <a:t>Cations</a:t>
            </a:r>
            <a:r>
              <a:rPr lang="en-CA" sz="2200" dirty="0"/>
              <a:t> are m</a:t>
            </a:r>
            <a:r>
              <a:rPr lang="en-US" altLang="en-US" sz="2200" dirty="0" err="1"/>
              <a:t>etals</a:t>
            </a:r>
            <a:r>
              <a:rPr lang="en-US" altLang="en-US" sz="2200" dirty="0"/>
              <a:t> that lose electrons and form positive ions (Na</a:t>
            </a:r>
            <a:r>
              <a:rPr lang="en-US" altLang="en-US" sz="2200" baseline="30000" dirty="0"/>
              <a:t>+</a:t>
            </a:r>
            <a:r>
              <a:rPr lang="en-US" altLang="en-US" sz="2200" dirty="0"/>
              <a:t>).</a:t>
            </a:r>
          </a:p>
          <a:p>
            <a:pPr lvl="8"/>
            <a:r>
              <a:rPr lang="en-CA" altLang="en-US" sz="2000" dirty="0"/>
              <a:t>Some metals are </a:t>
            </a:r>
            <a:r>
              <a:rPr lang="en-CA" altLang="en-US" sz="2000" u="sng" dirty="0"/>
              <a:t>polyvalent</a:t>
            </a:r>
            <a:r>
              <a:rPr lang="en-CA" altLang="en-US" sz="2000" dirty="0"/>
              <a:t>, meaning they can have more than one charge </a:t>
            </a:r>
          </a:p>
          <a:p>
            <a:pPr marL="1471400" lvl="8" indent="0">
              <a:buNone/>
            </a:pPr>
            <a:r>
              <a:rPr lang="en-CA" altLang="en-US" sz="2000" dirty="0"/>
              <a:t>(Fe</a:t>
            </a:r>
            <a:r>
              <a:rPr lang="en-CA" altLang="en-US" sz="2000" baseline="30000" dirty="0"/>
              <a:t>2+ </a:t>
            </a:r>
            <a:r>
              <a:rPr lang="en-CA" altLang="en-US" sz="2000" dirty="0"/>
              <a:t>or Fe</a:t>
            </a:r>
            <a:r>
              <a:rPr lang="en-CA" altLang="en-US" sz="2000" baseline="30000" dirty="0"/>
              <a:t>3+</a:t>
            </a:r>
            <a:r>
              <a:rPr lang="en-CA" altLang="en-US" sz="2000" dirty="0"/>
              <a:t>).</a:t>
            </a:r>
          </a:p>
          <a:p>
            <a:pPr marL="201168" lvl="1" indent="0">
              <a:buNone/>
            </a:pPr>
            <a:endParaRPr lang="en-US" altLang="en-US" dirty="0"/>
          </a:p>
          <a:p>
            <a:pPr marL="201168" lvl="1" indent="0">
              <a:buNone/>
            </a:pPr>
            <a:r>
              <a:rPr lang="en-US" altLang="en-US" sz="2200" dirty="0"/>
              <a:t>	2) </a:t>
            </a:r>
            <a:r>
              <a:rPr lang="en-US" altLang="en-US" sz="2200" u="sng" dirty="0"/>
              <a:t>Anions</a:t>
            </a:r>
            <a:r>
              <a:rPr lang="en-US" altLang="en-US" sz="2200" dirty="0"/>
              <a:t> are non-metals which gain electrons and form negative ions (O</a:t>
            </a:r>
            <a:r>
              <a:rPr lang="en-US" altLang="en-US" sz="2200" baseline="30000" dirty="0"/>
              <a:t>-2</a:t>
            </a:r>
            <a:r>
              <a:rPr lang="en-US" altLang="en-US" sz="2200" dirty="0"/>
              <a:t>).</a:t>
            </a:r>
          </a:p>
        </p:txBody>
      </p:sp>
    </p:spTree>
    <p:extLst>
      <p:ext uri="{BB962C8B-B14F-4D97-AF65-F5344CB8AC3E}">
        <p14:creationId xmlns:p14="http://schemas.microsoft.com/office/powerpoint/2010/main" val="1961867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Cations vs Anions</a:t>
            </a:r>
          </a:p>
        </p:txBody>
      </p:sp>
      <p:sp>
        <p:nvSpPr>
          <p:cNvPr id="5" name="Text Placeholder 4"/>
          <p:cNvSpPr>
            <a:spLocks noGrp="1"/>
          </p:cNvSpPr>
          <p:nvPr>
            <p:ph type="body" idx="1"/>
          </p:nvPr>
        </p:nvSpPr>
        <p:spPr/>
        <p:txBody>
          <a:bodyPr/>
          <a:lstStyle/>
          <a:p>
            <a:r>
              <a:rPr lang="en-CA" dirty="0"/>
              <a:t>Cations			</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3939386021"/>
              </p:ext>
            </p:extLst>
          </p:nvPr>
        </p:nvGraphicFramePr>
        <p:xfrm>
          <a:off x="1096963" y="2582863"/>
          <a:ext cx="4938710" cy="2687320"/>
        </p:xfrm>
        <a:graphic>
          <a:graphicData uri="http://schemas.openxmlformats.org/drawingml/2006/table">
            <a:tbl>
              <a:tblPr firstRow="1" bandRow="1">
                <a:tableStyleId>{9D7B26C5-4107-4FEC-AEDC-1716B250A1EF}</a:tableStyleId>
              </a:tblPr>
              <a:tblGrid>
                <a:gridCol w="1253045">
                  <a:extLst>
                    <a:ext uri="{9D8B030D-6E8A-4147-A177-3AD203B41FA5}">
                      <a16:colId xmlns:a16="http://schemas.microsoft.com/office/drawing/2014/main" val="20000"/>
                    </a:ext>
                  </a:extLst>
                </a:gridCol>
                <a:gridCol w="822960">
                  <a:extLst>
                    <a:ext uri="{9D8B030D-6E8A-4147-A177-3AD203B41FA5}">
                      <a16:colId xmlns:a16="http://schemas.microsoft.com/office/drawing/2014/main" val="20001"/>
                    </a:ext>
                  </a:extLst>
                </a:gridCol>
                <a:gridCol w="1170432">
                  <a:extLst>
                    <a:ext uri="{9D8B030D-6E8A-4147-A177-3AD203B41FA5}">
                      <a16:colId xmlns:a16="http://schemas.microsoft.com/office/drawing/2014/main" val="20002"/>
                    </a:ext>
                  </a:extLst>
                </a:gridCol>
                <a:gridCol w="1088136">
                  <a:extLst>
                    <a:ext uri="{9D8B030D-6E8A-4147-A177-3AD203B41FA5}">
                      <a16:colId xmlns:a16="http://schemas.microsoft.com/office/drawing/2014/main" val="20003"/>
                    </a:ext>
                  </a:extLst>
                </a:gridCol>
                <a:gridCol w="604137">
                  <a:extLst>
                    <a:ext uri="{9D8B030D-6E8A-4147-A177-3AD203B41FA5}">
                      <a16:colId xmlns:a16="http://schemas.microsoft.com/office/drawing/2014/main" val="20004"/>
                    </a:ext>
                  </a:extLst>
                </a:gridCol>
              </a:tblGrid>
              <a:tr h="370840">
                <a:tc>
                  <a:txBody>
                    <a:bodyPr/>
                    <a:lstStyle/>
                    <a:p>
                      <a:pPr algn="ctr"/>
                      <a:r>
                        <a:rPr lang="en-CA" sz="1600" dirty="0"/>
                        <a:t>Element</a:t>
                      </a:r>
                    </a:p>
                  </a:txBody>
                  <a:tcPr/>
                </a:tc>
                <a:tc>
                  <a:txBody>
                    <a:bodyPr/>
                    <a:lstStyle/>
                    <a:p>
                      <a:pPr algn="ctr"/>
                      <a:r>
                        <a:rPr lang="en-CA" sz="1600" dirty="0"/>
                        <a:t>Total</a:t>
                      </a:r>
                      <a:r>
                        <a:rPr lang="en-CA" sz="1600" baseline="0" dirty="0"/>
                        <a:t> e</a:t>
                      </a:r>
                      <a:r>
                        <a:rPr lang="en-CA" sz="1600" baseline="30000" dirty="0"/>
                        <a:t>-</a:t>
                      </a:r>
                      <a:endParaRPr lang="en-CA"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a:t>Valence </a:t>
                      </a:r>
                      <a:r>
                        <a:rPr lang="en-CA" sz="1600" baseline="0" dirty="0"/>
                        <a:t>e</a:t>
                      </a:r>
                      <a:r>
                        <a:rPr lang="en-CA" sz="1600" baseline="30000" dirty="0"/>
                        <a:t>-</a:t>
                      </a:r>
                      <a:endParaRPr lang="en-CA" sz="1600" dirty="0"/>
                    </a:p>
                    <a:p>
                      <a:pPr algn="ctr"/>
                      <a:endParaRPr lang="en-CA" sz="1600" dirty="0"/>
                    </a:p>
                  </a:txBody>
                  <a:tcPr/>
                </a:tc>
                <a:tc>
                  <a:txBody>
                    <a:bodyPr/>
                    <a:lstStyle/>
                    <a:p>
                      <a:pPr algn="ctr"/>
                      <a:r>
                        <a:rPr lang="en-CA" sz="1600" dirty="0"/>
                        <a:t>To</a:t>
                      </a:r>
                      <a:r>
                        <a:rPr lang="en-CA" sz="1600" baseline="0" dirty="0"/>
                        <a:t> bond…</a:t>
                      </a:r>
                      <a:endParaRPr lang="en-CA" sz="1600" dirty="0"/>
                    </a:p>
                  </a:txBody>
                  <a:tcPr/>
                </a:tc>
                <a:tc>
                  <a:txBody>
                    <a:bodyPr/>
                    <a:lstStyle/>
                    <a:p>
                      <a:pPr algn="ctr"/>
                      <a:r>
                        <a:rPr lang="en-CA" sz="1600" dirty="0"/>
                        <a:t>Ion</a:t>
                      </a:r>
                    </a:p>
                  </a:txBody>
                  <a:tcPr/>
                </a:tc>
                <a:extLst>
                  <a:ext uri="{0D108BD9-81ED-4DB2-BD59-A6C34878D82A}">
                    <a16:rowId xmlns:a16="http://schemas.microsoft.com/office/drawing/2014/main" val="10000"/>
                  </a:ext>
                </a:extLst>
              </a:tr>
              <a:tr h="370840">
                <a:tc>
                  <a:txBody>
                    <a:bodyPr/>
                    <a:lstStyle/>
                    <a:p>
                      <a:pPr algn="ctr"/>
                      <a:r>
                        <a:rPr lang="en-CA" sz="1600" dirty="0"/>
                        <a:t>Sodium</a:t>
                      </a:r>
                    </a:p>
                  </a:txBody>
                  <a:tcPr/>
                </a:tc>
                <a:tc>
                  <a:txBody>
                    <a:bodyPr/>
                    <a:lstStyle/>
                    <a:p>
                      <a:pPr algn="ctr"/>
                      <a:r>
                        <a:rPr lang="en-CA" sz="1600" dirty="0"/>
                        <a:t>11</a:t>
                      </a:r>
                    </a:p>
                  </a:txBody>
                  <a:tcPr/>
                </a:tc>
                <a:tc>
                  <a:txBody>
                    <a:bodyPr/>
                    <a:lstStyle/>
                    <a:p>
                      <a:pPr algn="ctr"/>
                      <a:r>
                        <a:rPr lang="en-CA" sz="1600" dirty="0"/>
                        <a:t>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a:t>Lose 1 </a:t>
                      </a:r>
                      <a:r>
                        <a:rPr lang="en-CA" sz="1600" baseline="0" dirty="0"/>
                        <a:t>e</a:t>
                      </a:r>
                      <a:r>
                        <a:rPr lang="en-CA" sz="1600" baseline="30000" dirty="0"/>
                        <a:t>-</a:t>
                      </a:r>
                      <a:endParaRPr lang="en-CA" sz="1600" dirty="0"/>
                    </a:p>
                    <a:p>
                      <a:pPr algn="ctr"/>
                      <a:endParaRPr lang="en-CA" sz="1600" dirty="0"/>
                    </a:p>
                  </a:txBody>
                  <a:tcPr/>
                </a:tc>
                <a:tc>
                  <a:txBody>
                    <a:bodyPr/>
                    <a:lstStyle/>
                    <a:p>
                      <a:pPr algn="ctr"/>
                      <a:r>
                        <a:rPr lang="en-CA" sz="1600" dirty="0"/>
                        <a:t>Na</a:t>
                      </a:r>
                      <a:r>
                        <a:rPr lang="en-CA" sz="1600" baseline="30000" dirty="0"/>
                        <a:t>+1</a:t>
                      </a:r>
                      <a:endParaRPr lang="en-CA" sz="1600" dirty="0"/>
                    </a:p>
                  </a:txBody>
                  <a:tcPr/>
                </a:tc>
                <a:extLst>
                  <a:ext uri="{0D108BD9-81ED-4DB2-BD59-A6C34878D82A}">
                    <a16:rowId xmlns:a16="http://schemas.microsoft.com/office/drawing/2014/main" val="10001"/>
                  </a:ext>
                </a:extLst>
              </a:tr>
              <a:tr h="370840">
                <a:tc>
                  <a:txBody>
                    <a:bodyPr/>
                    <a:lstStyle/>
                    <a:p>
                      <a:pPr algn="ctr"/>
                      <a:r>
                        <a:rPr lang="en-CA" sz="1600" dirty="0"/>
                        <a:t>Magnesium</a:t>
                      </a:r>
                    </a:p>
                  </a:txBody>
                  <a:tcPr/>
                </a:tc>
                <a:tc>
                  <a:txBody>
                    <a:bodyPr/>
                    <a:lstStyle/>
                    <a:p>
                      <a:pPr algn="ctr"/>
                      <a:r>
                        <a:rPr lang="en-CA" sz="1600" dirty="0"/>
                        <a:t>12</a:t>
                      </a:r>
                    </a:p>
                  </a:txBody>
                  <a:tcPr/>
                </a:tc>
                <a:tc>
                  <a:txBody>
                    <a:bodyPr/>
                    <a:lstStyle/>
                    <a:p>
                      <a:pPr algn="ctr"/>
                      <a:r>
                        <a:rPr lang="en-CA" sz="1600" dirty="0"/>
                        <a:t>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a:t>Loses 2 </a:t>
                      </a:r>
                      <a:r>
                        <a:rPr lang="en-CA" sz="1600" baseline="0" dirty="0"/>
                        <a:t>e</a:t>
                      </a:r>
                      <a:r>
                        <a:rPr lang="en-CA" sz="1600" baseline="30000" dirty="0"/>
                        <a:t>-</a:t>
                      </a:r>
                      <a:endParaRPr lang="en-CA" sz="1600" dirty="0"/>
                    </a:p>
                    <a:p>
                      <a:pPr algn="ctr"/>
                      <a:endParaRPr lang="en-CA"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a:t>Mg</a:t>
                      </a:r>
                      <a:r>
                        <a:rPr lang="en-CA" sz="1600" baseline="30000" dirty="0"/>
                        <a:t>+2</a:t>
                      </a:r>
                      <a:endParaRPr lang="en-CA" sz="1600" dirty="0"/>
                    </a:p>
                    <a:p>
                      <a:pPr algn="ctr"/>
                      <a:endParaRPr lang="en-CA" sz="1600" dirty="0"/>
                    </a:p>
                  </a:txBody>
                  <a:tcPr/>
                </a:tc>
                <a:extLst>
                  <a:ext uri="{0D108BD9-81ED-4DB2-BD59-A6C34878D82A}">
                    <a16:rowId xmlns:a16="http://schemas.microsoft.com/office/drawing/2014/main" val="10002"/>
                  </a:ext>
                </a:extLst>
              </a:tr>
              <a:tr h="370840">
                <a:tc>
                  <a:txBody>
                    <a:bodyPr/>
                    <a:lstStyle/>
                    <a:p>
                      <a:pPr algn="ctr"/>
                      <a:r>
                        <a:rPr lang="en-CA" sz="1600" dirty="0"/>
                        <a:t>Aluminum</a:t>
                      </a:r>
                    </a:p>
                  </a:txBody>
                  <a:tcPr/>
                </a:tc>
                <a:tc>
                  <a:txBody>
                    <a:bodyPr/>
                    <a:lstStyle/>
                    <a:p>
                      <a:pPr algn="ctr"/>
                      <a:r>
                        <a:rPr lang="en-CA" sz="1600" dirty="0"/>
                        <a:t>13</a:t>
                      </a:r>
                    </a:p>
                  </a:txBody>
                  <a:tcPr/>
                </a:tc>
                <a:tc>
                  <a:txBody>
                    <a:bodyPr/>
                    <a:lstStyle/>
                    <a:p>
                      <a:pPr algn="ctr"/>
                      <a:r>
                        <a:rPr lang="en-CA" sz="1600" dirty="0"/>
                        <a:t>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a:t>Loses 3 </a:t>
                      </a:r>
                      <a:r>
                        <a:rPr lang="en-CA" sz="1600" baseline="0" dirty="0"/>
                        <a:t>e</a:t>
                      </a:r>
                      <a:r>
                        <a:rPr lang="en-CA" sz="1600" baseline="30000" dirty="0"/>
                        <a:t>-</a:t>
                      </a:r>
                      <a:endParaRPr lang="en-CA" sz="1600" dirty="0"/>
                    </a:p>
                    <a:p>
                      <a:pPr algn="ctr"/>
                      <a:endParaRPr lang="en-CA"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600" baseline="0" dirty="0"/>
                        <a:t>Al</a:t>
                      </a:r>
                      <a:r>
                        <a:rPr lang="en-CA" sz="1600" baseline="30000" dirty="0"/>
                        <a:t>+3</a:t>
                      </a:r>
                      <a:endParaRPr lang="en-CA" sz="1600" dirty="0"/>
                    </a:p>
                    <a:p>
                      <a:pPr algn="ctr"/>
                      <a:endParaRPr lang="en-CA" sz="1600" dirty="0"/>
                    </a:p>
                  </a:txBody>
                  <a:tcPr/>
                </a:tc>
                <a:extLst>
                  <a:ext uri="{0D108BD9-81ED-4DB2-BD59-A6C34878D82A}">
                    <a16:rowId xmlns:a16="http://schemas.microsoft.com/office/drawing/2014/main" val="10003"/>
                  </a:ext>
                </a:extLst>
              </a:tr>
              <a:tr h="370840">
                <a:tc>
                  <a:txBody>
                    <a:bodyPr/>
                    <a:lstStyle/>
                    <a:p>
                      <a:pPr algn="ctr"/>
                      <a:r>
                        <a:rPr lang="en-CA" sz="1600" dirty="0"/>
                        <a:t>Calcium</a:t>
                      </a:r>
                    </a:p>
                  </a:txBody>
                  <a:tcPr/>
                </a:tc>
                <a:tc>
                  <a:txBody>
                    <a:bodyPr/>
                    <a:lstStyle/>
                    <a:p>
                      <a:pPr algn="ctr"/>
                      <a:endParaRPr lang="en-CA" sz="1600" dirty="0"/>
                    </a:p>
                  </a:txBody>
                  <a:tcPr/>
                </a:tc>
                <a:tc>
                  <a:txBody>
                    <a:bodyPr/>
                    <a:lstStyle/>
                    <a:p>
                      <a:pPr algn="ctr"/>
                      <a:endParaRPr lang="en-CA" sz="1600" dirty="0"/>
                    </a:p>
                  </a:txBody>
                  <a:tcPr/>
                </a:tc>
                <a:tc>
                  <a:txBody>
                    <a:bodyPr/>
                    <a:lstStyle/>
                    <a:p>
                      <a:pPr algn="ctr"/>
                      <a:endParaRPr lang="en-CA" sz="1600" dirty="0"/>
                    </a:p>
                  </a:txBody>
                  <a:tcPr/>
                </a:tc>
                <a:tc>
                  <a:txBody>
                    <a:bodyPr/>
                    <a:lstStyle/>
                    <a:p>
                      <a:pPr algn="ctr"/>
                      <a:endParaRPr lang="en-CA" sz="1600" dirty="0"/>
                    </a:p>
                  </a:txBody>
                  <a:tcPr/>
                </a:tc>
                <a:extLst>
                  <a:ext uri="{0D108BD9-81ED-4DB2-BD59-A6C34878D82A}">
                    <a16:rowId xmlns:a16="http://schemas.microsoft.com/office/drawing/2014/main" val="10004"/>
                  </a:ext>
                </a:extLst>
              </a:tr>
            </a:tbl>
          </a:graphicData>
        </a:graphic>
      </p:graphicFrame>
      <p:sp>
        <p:nvSpPr>
          <p:cNvPr id="7" name="Text Placeholder 6"/>
          <p:cNvSpPr>
            <a:spLocks noGrp="1"/>
          </p:cNvSpPr>
          <p:nvPr>
            <p:ph type="body" sz="quarter" idx="3"/>
          </p:nvPr>
        </p:nvSpPr>
        <p:spPr/>
        <p:txBody>
          <a:bodyPr/>
          <a:lstStyle/>
          <a:p>
            <a:r>
              <a:rPr lang="en-CA" dirty="0"/>
              <a:t>Anions</a:t>
            </a:r>
          </a:p>
        </p:txBody>
      </p:sp>
      <p:graphicFrame>
        <p:nvGraphicFramePr>
          <p:cNvPr id="10" name="Content Placeholder 8"/>
          <p:cNvGraphicFramePr>
            <a:graphicFrameLocks noGrp="1"/>
          </p:cNvGraphicFramePr>
          <p:nvPr>
            <p:ph sz="half" idx="2"/>
            <p:extLst>
              <p:ext uri="{D42A27DB-BD31-4B8C-83A1-F6EECF244321}">
                <p14:modId xmlns:p14="http://schemas.microsoft.com/office/powerpoint/2010/main" val="1014974574"/>
              </p:ext>
            </p:extLst>
          </p:nvPr>
        </p:nvGraphicFramePr>
        <p:xfrm>
          <a:off x="6370003" y="2582334"/>
          <a:ext cx="4938710" cy="2687320"/>
        </p:xfrm>
        <a:graphic>
          <a:graphicData uri="http://schemas.openxmlformats.org/drawingml/2006/table">
            <a:tbl>
              <a:tblPr firstRow="1" bandRow="1">
                <a:tableStyleId>{93296810-A885-4BE3-A3E7-6D5BEEA58F35}</a:tableStyleId>
              </a:tblPr>
              <a:tblGrid>
                <a:gridCol w="1253045">
                  <a:extLst>
                    <a:ext uri="{9D8B030D-6E8A-4147-A177-3AD203B41FA5}">
                      <a16:colId xmlns:a16="http://schemas.microsoft.com/office/drawing/2014/main" val="20000"/>
                    </a:ext>
                  </a:extLst>
                </a:gridCol>
                <a:gridCol w="822960">
                  <a:extLst>
                    <a:ext uri="{9D8B030D-6E8A-4147-A177-3AD203B41FA5}">
                      <a16:colId xmlns:a16="http://schemas.microsoft.com/office/drawing/2014/main" val="20001"/>
                    </a:ext>
                  </a:extLst>
                </a:gridCol>
                <a:gridCol w="1170432">
                  <a:extLst>
                    <a:ext uri="{9D8B030D-6E8A-4147-A177-3AD203B41FA5}">
                      <a16:colId xmlns:a16="http://schemas.microsoft.com/office/drawing/2014/main" val="20002"/>
                    </a:ext>
                  </a:extLst>
                </a:gridCol>
                <a:gridCol w="1088136">
                  <a:extLst>
                    <a:ext uri="{9D8B030D-6E8A-4147-A177-3AD203B41FA5}">
                      <a16:colId xmlns:a16="http://schemas.microsoft.com/office/drawing/2014/main" val="20003"/>
                    </a:ext>
                  </a:extLst>
                </a:gridCol>
                <a:gridCol w="604137">
                  <a:extLst>
                    <a:ext uri="{9D8B030D-6E8A-4147-A177-3AD203B41FA5}">
                      <a16:colId xmlns:a16="http://schemas.microsoft.com/office/drawing/2014/main" val="20004"/>
                    </a:ext>
                  </a:extLst>
                </a:gridCol>
              </a:tblGrid>
              <a:tr h="370840">
                <a:tc>
                  <a:txBody>
                    <a:bodyPr/>
                    <a:lstStyle/>
                    <a:p>
                      <a:pPr algn="ctr"/>
                      <a:r>
                        <a:rPr lang="en-CA" sz="1600" dirty="0"/>
                        <a:t>Element</a:t>
                      </a:r>
                    </a:p>
                  </a:txBody>
                  <a:tcPr/>
                </a:tc>
                <a:tc>
                  <a:txBody>
                    <a:bodyPr/>
                    <a:lstStyle/>
                    <a:p>
                      <a:pPr algn="ctr"/>
                      <a:r>
                        <a:rPr lang="en-CA" sz="1600" dirty="0"/>
                        <a:t>Total</a:t>
                      </a:r>
                      <a:r>
                        <a:rPr lang="en-CA" sz="1600" baseline="0" dirty="0"/>
                        <a:t> e</a:t>
                      </a:r>
                      <a:r>
                        <a:rPr lang="en-CA" sz="1600" baseline="30000" dirty="0"/>
                        <a:t>-</a:t>
                      </a:r>
                      <a:endParaRPr lang="en-CA"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a:t>Valence </a:t>
                      </a:r>
                      <a:r>
                        <a:rPr lang="en-CA" sz="1600" baseline="0" dirty="0"/>
                        <a:t>e</a:t>
                      </a:r>
                      <a:r>
                        <a:rPr lang="en-CA" sz="1600" baseline="30000" dirty="0"/>
                        <a:t>-</a:t>
                      </a:r>
                      <a:endParaRPr lang="en-CA" sz="1600" dirty="0"/>
                    </a:p>
                    <a:p>
                      <a:pPr algn="ctr"/>
                      <a:endParaRPr lang="en-CA" sz="1600" dirty="0"/>
                    </a:p>
                  </a:txBody>
                  <a:tcPr/>
                </a:tc>
                <a:tc>
                  <a:txBody>
                    <a:bodyPr/>
                    <a:lstStyle/>
                    <a:p>
                      <a:pPr algn="ctr"/>
                      <a:r>
                        <a:rPr lang="en-CA" sz="1600" dirty="0"/>
                        <a:t>To</a:t>
                      </a:r>
                      <a:r>
                        <a:rPr lang="en-CA" sz="1600" baseline="0" dirty="0"/>
                        <a:t> bond…</a:t>
                      </a:r>
                      <a:endParaRPr lang="en-CA" sz="1600" dirty="0"/>
                    </a:p>
                  </a:txBody>
                  <a:tcPr/>
                </a:tc>
                <a:tc>
                  <a:txBody>
                    <a:bodyPr/>
                    <a:lstStyle/>
                    <a:p>
                      <a:pPr algn="ctr"/>
                      <a:r>
                        <a:rPr lang="en-CA" sz="1600" dirty="0"/>
                        <a:t>Ion</a:t>
                      </a:r>
                    </a:p>
                  </a:txBody>
                  <a:tcPr/>
                </a:tc>
                <a:extLst>
                  <a:ext uri="{0D108BD9-81ED-4DB2-BD59-A6C34878D82A}">
                    <a16:rowId xmlns:a16="http://schemas.microsoft.com/office/drawing/2014/main" val="10000"/>
                  </a:ext>
                </a:extLst>
              </a:tr>
              <a:tr h="370840">
                <a:tc>
                  <a:txBody>
                    <a:bodyPr/>
                    <a:lstStyle/>
                    <a:p>
                      <a:pPr algn="ctr"/>
                      <a:r>
                        <a:rPr lang="en-CA" sz="1600" dirty="0"/>
                        <a:t>Chlorine</a:t>
                      </a:r>
                    </a:p>
                  </a:txBody>
                  <a:tcPr/>
                </a:tc>
                <a:tc>
                  <a:txBody>
                    <a:bodyPr/>
                    <a:lstStyle/>
                    <a:p>
                      <a:pPr algn="ctr"/>
                      <a:r>
                        <a:rPr lang="en-CA" sz="1600" dirty="0"/>
                        <a:t>17</a:t>
                      </a:r>
                    </a:p>
                  </a:txBody>
                  <a:tcPr/>
                </a:tc>
                <a:tc>
                  <a:txBody>
                    <a:bodyPr/>
                    <a:lstStyle/>
                    <a:p>
                      <a:pPr algn="ctr"/>
                      <a:r>
                        <a:rPr lang="en-CA" sz="1600" dirty="0"/>
                        <a:t>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a:t>Gain 1 </a:t>
                      </a:r>
                      <a:r>
                        <a:rPr lang="en-CA" sz="1600" baseline="0" dirty="0"/>
                        <a:t>e</a:t>
                      </a:r>
                      <a:r>
                        <a:rPr lang="en-CA" sz="1600" baseline="30000" dirty="0"/>
                        <a:t>-</a:t>
                      </a:r>
                      <a:endParaRPr lang="en-CA" sz="1600" dirty="0"/>
                    </a:p>
                    <a:p>
                      <a:pPr algn="ctr"/>
                      <a:endParaRPr lang="en-CA" sz="1600" dirty="0"/>
                    </a:p>
                  </a:txBody>
                  <a:tcPr/>
                </a:tc>
                <a:tc>
                  <a:txBody>
                    <a:bodyPr/>
                    <a:lstStyle/>
                    <a:p>
                      <a:pPr algn="ctr"/>
                      <a:r>
                        <a:rPr lang="en-CA" sz="1600" baseline="0" dirty="0"/>
                        <a:t>Cl</a:t>
                      </a:r>
                      <a:r>
                        <a:rPr lang="en-CA" sz="1600" baseline="30000" dirty="0"/>
                        <a:t>-1</a:t>
                      </a:r>
                      <a:endParaRPr lang="en-CA" sz="1600" dirty="0"/>
                    </a:p>
                  </a:txBody>
                  <a:tcPr/>
                </a:tc>
                <a:extLst>
                  <a:ext uri="{0D108BD9-81ED-4DB2-BD59-A6C34878D82A}">
                    <a16:rowId xmlns:a16="http://schemas.microsoft.com/office/drawing/2014/main" val="10001"/>
                  </a:ext>
                </a:extLst>
              </a:tr>
              <a:tr h="370840">
                <a:tc>
                  <a:txBody>
                    <a:bodyPr/>
                    <a:lstStyle/>
                    <a:p>
                      <a:pPr algn="ctr"/>
                      <a:r>
                        <a:rPr lang="en-CA" sz="1600" dirty="0"/>
                        <a:t>Oxygen</a:t>
                      </a:r>
                    </a:p>
                  </a:txBody>
                  <a:tcPr/>
                </a:tc>
                <a:tc>
                  <a:txBody>
                    <a:bodyPr/>
                    <a:lstStyle/>
                    <a:p>
                      <a:pPr algn="ctr"/>
                      <a:r>
                        <a:rPr lang="en-CA" sz="1600" dirty="0"/>
                        <a:t>8</a:t>
                      </a:r>
                    </a:p>
                  </a:txBody>
                  <a:tcPr/>
                </a:tc>
                <a:tc>
                  <a:txBody>
                    <a:bodyPr/>
                    <a:lstStyle/>
                    <a:p>
                      <a:pPr algn="ctr"/>
                      <a:r>
                        <a:rPr lang="en-CA" sz="1600" dirty="0"/>
                        <a:t>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a:t>Gains 2 </a:t>
                      </a:r>
                      <a:r>
                        <a:rPr lang="en-CA" sz="1600" baseline="0" dirty="0"/>
                        <a:t>e</a:t>
                      </a:r>
                      <a:r>
                        <a:rPr lang="en-CA" sz="1600" baseline="30000" dirty="0"/>
                        <a:t>-</a:t>
                      </a:r>
                      <a:endParaRPr lang="en-CA" sz="1600" dirty="0"/>
                    </a:p>
                    <a:p>
                      <a:pPr algn="ctr"/>
                      <a:endParaRPr lang="en-CA"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600" baseline="0" dirty="0"/>
                        <a:t>O</a:t>
                      </a:r>
                      <a:r>
                        <a:rPr lang="en-CA" sz="1600" baseline="30000" dirty="0"/>
                        <a:t>-2</a:t>
                      </a:r>
                      <a:endParaRPr lang="en-CA" sz="1600" dirty="0"/>
                    </a:p>
                    <a:p>
                      <a:pPr algn="ctr"/>
                      <a:endParaRPr lang="en-CA" sz="1600" dirty="0"/>
                    </a:p>
                  </a:txBody>
                  <a:tcPr/>
                </a:tc>
                <a:extLst>
                  <a:ext uri="{0D108BD9-81ED-4DB2-BD59-A6C34878D82A}">
                    <a16:rowId xmlns:a16="http://schemas.microsoft.com/office/drawing/2014/main" val="10002"/>
                  </a:ext>
                </a:extLst>
              </a:tr>
              <a:tr h="370840">
                <a:tc>
                  <a:txBody>
                    <a:bodyPr/>
                    <a:lstStyle/>
                    <a:p>
                      <a:pPr algn="ctr"/>
                      <a:r>
                        <a:rPr lang="en-CA" sz="1600" dirty="0"/>
                        <a:t>Nitrogen</a:t>
                      </a:r>
                    </a:p>
                  </a:txBody>
                  <a:tcPr/>
                </a:tc>
                <a:tc>
                  <a:txBody>
                    <a:bodyPr/>
                    <a:lstStyle/>
                    <a:p>
                      <a:pPr algn="ctr"/>
                      <a:r>
                        <a:rPr lang="en-CA" sz="1600" dirty="0"/>
                        <a:t>7</a:t>
                      </a:r>
                    </a:p>
                  </a:txBody>
                  <a:tcPr/>
                </a:tc>
                <a:tc>
                  <a:txBody>
                    <a:bodyPr/>
                    <a:lstStyle/>
                    <a:p>
                      <a:pPr algn="ctr"/>
                      <a:r>
                        <a:rPr lang="en-CA" sz="1600" dirty="0"/>
                        <a:t>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a:t>Gains 3 </a:t>
                      </a:r>
                      <a:r>
                        <a:rPr lang="en-CA" sz="1600" baseline="0" dirty="0"/>
                        <a:t>e</a:t>
                      </a:r>
                      <a:r>
                        <a:rPr lang="en-CA" sz="1600" baseline="30000" dirty="0"/>
                        <a:t>-</a:t>
                      </a:r>
                      <a:endParaRPr lang="en-CA" sz="1600" dirty="0"/>
                    </a:p>
                    <a:p>
                      <a:pPr algn="ctr"/>
                      <a:endParaRPr lang="en-CA"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600" baseline="0" dirty="0"/>
                        <a:t>N</a:t>
                      </a:r>
                      <a:r>
                        <a:rPr lang="en-CA" sz="1600" baseline="30000" dirty="0"/>
                        <a:t>-3</a:t>
                      </a:r>
                      <a:endParaRPr lang="en-CA" sz="1600" dirty="0"/>
                    </a:p>
                    <a:p>
                      <a:pPr algn="ctr"/>
                      <a:endParaRPr lang="en-CA" sz="1600" dirty="0"/>
                    </a:p>
                  </a:txBody>
                  <a:tcPr/>
                </a:tc>
                <a:extLst>
                  <a:ext uri="{0D108BD9-81ED-4DB2-BD59-A6C34878D82A}">
                    <a16:rowId xmlns:a16="http://schemas.microsoft.com/office/drawing/2014/main" val="10003"/>
                  </a:ext>
                </a:extLst>
              </a:tr>
              <a:tr h="370840">
                <a:tc>
                  <a:txBody>
                    <a:bodyPr/>
                    <a:lstStyle/>
                    <a:p>
                      <a:pPr algn="ctr"/>
                      <a:r>
                        <a:rPr lang="en-CA" sz="1600" dirty="0"/>
                        <a:t>Sulfur</a:t>
                      </a:r>
                    </a:p>
                  </a:txBody>
                  <a:tcPr/>
                </a:tc>
                <a:tc>
                  <a:txBody>
                    <a:bodyPr/>
                    <a:lstStyle/>
                    <a:p>
                      <a:pPr algn="ctr"/>
                      <a:endParaRPr lang="en-CA" sz="1600" dirty="0"/>
                    </a:p>
                  </a:txBody>
                  <a:tcPr/>
                </a:tc>
                <a:tc>
                  <a:txBody>
                    <a:bodyPr/>
                    <a:lstStyle/>
                    <a:p>
                      <a:pPr algn="ctr"/>
                      <a:endParaRPr lang="en-CA" sz="1600" dirty="0"/>
                    </a:p>
                  </a:txBody>
                  <a:tcPr/>
                </a:tc>
                <a:tc>
                  <a:txBody>
                    <a:bodyPr/>
                    <a:lstStyle/>
                    <a:p>
                      <a:pPr algn="ctr"/>
                      <a:endParaRPr lang="en-CA" sz="1600" dirty="0"/>
                    </a:p>
                  </a:txBody>
                  <a:tcPr/>
                </a:tc>
                <a:tc>
                  <a:txBody>
                    <a:bodyPr/>
                    <a:lstStyle/>
                    <a:p>
                      <a:pPr algn="ctr"/>
                      <a:endParaRPr lang="en-CA" sz="16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25692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Forming Compounds</a:t>
            </a:r>
          </a:p>
        </p:txBody>
      </p:sp>
      <p:sp>
        <p:nvSpPr>
          <p:cNvPr id="3" name="Content Placeholder 2"/>
          <p:cNvSpPr>
            <a:spLocks noGrp="1"/>
          </p:cNvSpPr>
          <p:nvPr>
            <p:ph idx="1"/>
          </p:nvPr>
        </p:nvSpPr>
        <p:spPr/>
        <p:txBody>
          <a:bodyPr/>
          <a:lstStyle/>
          <a:p>
            <a:pPr>
              <a:buFont typeface="Arial" panose="020B0604020202020204" pitchFamily="34" charset="0"/>
              <a:buChar char="•"/>
            </a:pPr>
            <a:r>
              <a:rPr lang="en-CA" sz="2200" dirty="0"/>
              <a:t>  When atoms combine by transferring or sharing their electrons, they are said to have </a:t>
            </a:r>
            <a:r>
              <a:rPr lang="en-CA" sz="2200" u="sng" dirty="0"/>
              <a:t>bonded</a:t>
            </a:r>
            <a:r>
              <a:rPr lang="en-CA" sz="2200" dirty="0"/>
              <a:t> and formed a </a:t>
            </a:r>
            <a:r>
              <a:rPr lang="en-CA" sz="2200" u="sng" dirty="0"/>
              <a:t>compound</a:t>
            </a:r>
            <a:r>
              <a:rPr lang="en-CA" sz="2200" dirty="0"/>
              <a:t>.</a:t>
            </a:r>
          </a:p>
          <a:p>
            <a:pPr marL="0" indent="0">
              <a:buNone/>
            </a:pPr>
            <a:endParaRPr lang="en-CA" sz="2200" dirty="0"/>
          </a:p>
          <a:p>
            <a:pPr>
              <a:buFont typeface="Arial" panose="020B0604020202020204" pitchFamily="34" charset="0"/>
              <a:buChar char="•"/>
            </a:pPr>
            <a:r>
              <a:rPr lang="en-CA" sz="2200" dirty="0"/>
              <a:t>  Compounds can be formed by either ionic bonding or covalent bonding.</a:t>
            </a:r>
          </a:p>
          <a:p>
            <a:pPr marL="0" indent="0">
              <a:buNone/>
            </a:pPr>
            <a:endParaRPr lang="en-CA" dirty="0"/>
          </a:p>
        </p:txBody>
      </p:sp>
    </p:spTree>
    <p:extLst>
      <p:ext uri="{BB962C8B-B14F-4D97-AF65-F5344CB8AC3E}">
        <p14:creationId xmlns:p14="http://schemas.microsoft.com/office/powerpoint/2010/main" val="1478128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Ionic Bonds</a:t>
            </a:r>
          </a:p>
        </p:txBody>
      </p:sp>
      <p:sp>
        <p:nvSpPr>
          <p:cNvPr id="3" name="Content Placeholder 2"/>
          <p:cNvSpPr>
            <a:spLocks noGrp="1"/>
          </p:cNvSpPr>
          <p:nvPr>
            <p:ph idx="1"/>
          </p:nvPr>
        </p:nvSpPr>
        <p:spPr>
          <a:xfrm>
            <a:off x="1097280" y="1845734"/>
            <a:ext cx="10058400" cy="2112524"/>
          </a:xfrm>
        </p:spPr>
        <p:txBody>
          <a:bodyPr>
            <a:normAutofit lnSpcReduction="10000"/>
          </a:bodyPr>
          <a:lstStyle/>
          <a:p>
            <a:pPr>
              <a:lnSpc>
                <a:spcPct val="100000"/>
              </a:lnSpc>
              <a:spcBef>
                <a:spcPts val="0"/>
              </a:spcBef>
              <a:spcAft>
                <a:spcPts val="0"/>
              </a:spcAft>
              <a:buFont typeface="Arial" panose="020B0604020202020204" pitchFamily="34" charset="0"/>
              <a:buChar char="•"/>
            </a:pPr>
            <a:r>
              <a:rPr lang="en-CA" sz="2200" dirty="0"/>
              <a:t>  Formed between </a:t>
            </a:r>
            <a:r>
              <a:rPr lang="en-CA" sz="2200" u="sng" dirty="0"/>
              <a:t>metals</a:t>
            </a:r>
            <a:r>
              <a:rPr lang="en-CA" sz="2200" dirty="0"/>
              <a:t> and </a:t>
            </a:r>
            <a:r>
              <a:rPr lang="en-CA" sz="2200" u="sng" dirty="0"/>
              <a:t>non-metals</a:t>
            </a:r>
            <a:r>
              <a:rPr lang="en-CA" sz="2200" dirty="0"/>
              <a:t>.</a:t>
            </a:r>
          </a:p>
          <a:p>
            <a:pPr>
              <a:lnSpc>
                <a:spcPct val="100000"/>
              </a:lnSpc>
              <a:spcBef>
                <a:spcPts val="0"/>
              </a:spcBef>
              <a:spcAft>
                <a:spcPts val="0"/>
              </a:spcAft>
              <a:buFont typeface="Arial" panose="020B0604020202020204" pitchFamily="34" charset="0"/>
              <a:buChar char="•"/>
            </a:pPr>
            <a:endParaRPr lang="en-CA" sz="2200" dirty="0"/>
          </a:p>
          <a:p>
            <a:pPr>
              <a:lnSpc>
                <a:spcPct val="100000"/>
              </a:lnSpc>
              <a:spcBef>
                <a:spcPts val="0"/>
              </a:spcBef>
              <a:spcAft>
                <a:spcPts val="0"/>
              </a:spcAft>
              <a:buFont typeface="Arial" panose="020B0604020202020204" pitchFamily="34" charset="0"/>
              <a:buChar char="•"/>
            </a:pPr>
            <a:r>
              <a:rPr lang="en-CA" sz="2200" dirty="0"/>
              <a:t>  Valence electrons are </a:t>
            </a:r>
            <a:r>
              <a:rPr lang="en-CA" sz="2200" u="sng" dirty="0"/>
              <a:t>transferred</a:t>
            </a:r>
            <a:r>
              <a:rPr lang="en-CA" sz="2200" dirty="0"/>
              <a:t> from metal </a:t>
            </a:r>
            <a:r>
              <a:rPr lang="en-CA" sz="2200" u="sng" dirty="0" err="1"/>
              <a:t>cation</a:t>
            </a:r>
            <a:r>
              <a:rPr lang="en-CA" sz="2200" dirty="0"/>
              <a:t> to non-metal </a:t>
            </a:r>
            <a:r>
              <a:rPr lang="en-CA" sz="2200" u="sng" dirty="0"/>
              <a:t>anion</a:t>
            </a:r>
            <a:r>
              <a:rPr lang="en-CA" sz="2200" dirty="0"/>
              <a:t>.</a:t>
            </a:r>
          </a:p>
          <a:p>
            <a:pPr>
              <a:lnSpc>
                <a:spcPct val="100000"/>
              </a:lnSpc>
              <a:spcBef>
                <a:spcPts val="0"/>
              </a:spcBef>
              <a:spcAft>
                <a:spcPts val="0"/>
              </a:spcAft>
              <a:buFont typeface="Arial" panose="020B0604020202020204" pitchFamily="34" charset="0"/>
              <a:buChar char="•"/>
            </a:pPr>
            <a:endParaRPr lang="en-CA" sz="2200" dirty="0"/>
          </a:p>
          <a:p>
            <a:pPr>
              <a:lnSpc>
                <a:spcPct val="100000"/>
              </a:lnSpc>
              <a:spcBef>
                <a:spcPts val="0"/>
              </a:spcBef>
              <a:spcAft>
                <a:spcPts val="0"/>
              </a:spcAft>
              <a:buFont typeface="Arial" panose="020B0604020202020204" pitchFamily="34" charset="0"/>
              <a:buChar char="•"/>
            </a:pPr>
            <a:r>
              <a:rPr lang="en-CA" sz="2200" dirty="0"/>
              <a:t>  </a:t>
            </a:r>
            <a:r>
              <a:rPr lang="en-CA" sz="2400" dirty="0"/>
              <a:t> Compounds formed using ionic bonds are referred to as </a:t>
            </a:r>
            <a:r>
              <a:rPr lang="en-CA" sz="2400" u="sng" dirty="0"/>
              <a:t>ionic compounds</a:t>
            </a:r>
            <a:r>
              <a:rPr lang="en-CA" sz="2400" dirty="0"/>
              <a:t>.   (</a:t>
            </a:r>
            <a:r>
              <a:rPr lang="en-CA" sz="2200" dirty="0" err="1"/>
              <a:t>Eg</a:t>
            </a:r>
            <a:r>
              <a:rPr lang="en-CA" sz="2200" dirty="0"/>
              <a:t>. Li</a:t>
            </a:r>
            <a:r>
              <a:rPr lang="en-CA" sz="2200" baseline="-25000" dirty="0"/>
              <a:t>2</a:t>
            </a:r>
            <a:r>
              <a:rPr lang="en-CA" sz="2200" dirty="0"/>
              <a:t>O) </a:t>
            </a:r>
          </a:p>
          <a:p>
            <a:endParaRPr lang="en-CA" dirty="0"/>
          </a:p>
        </p:txBody>
      </p:sp>
      <p:grpSp>
        <p:nvGrpSpPr>
          <p:cNvPr id="4" name="Group 360"/>
          <p:cNvGrpSpPr>
            <a:grpSpLocks/>
          </p:cNvGrpSpPr>
          <p:nvPr/>
        </p:nvGrpSpPr>
        <p:grpSpPr bwMode="auto">
          <a:xfrm>
            <a:off x="1749552" y="3974592"/>
            <a:ext cx="8610600" cy="1969008"/>
            <a:chOff x="288" y="2880"/>
            <a:chExt cx="5472" cy="1326"/>
          </a:xfrm>
        </p:grpSpPr>
        <p:sp>
          <p:nvSpPr>
            <p:cNvPr id="5" name="Rectangle 359"/>
            <p:cNvSpPr>
              <a:spLocks noChangeArrowheads="1"/>
            </p:cNvSpPr>
            <p:nvPr/>
          </p:nvSpPr>
          <p:spPr bwMode="auto">
            <a:xfrm>
              <a:off x="336" y="2880"/>
              <a:ext cx="5424" cy="12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6" name="Oval 271"/>
            <p:cNvSpPr>
              <a:spLocks noChangeArrowheads="1"/>
            </p:cNvSpPr>
            <p:nvPr/>
          </p:nvSpPr>
          <p:spPr bwMode="auto">
            <a:xfrm>
              <a:off x="691" y="3255"/>
              <a:ext cx="116" cy="117"/>
            </a:xfrm>
            <a:prstGeom prst="ellipse">
              <a:avLst/>
            </a:prstGeom>
            <a:gradFill rotWithShape="0">
              <a:gsLst>
                <a:gs pos="0">
                  <a:schemeClr val="bg1"/>
                </a:gs>
                <a:gs pos="100000">
                  <a:schemeClr val="accent1">
                    <a:alpha val="6000"/>
                  </a:scheme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7" name="Oval 272"/>
            <p:cNvSpPr>
              <a:spLocks noChangeArrowheads="1"/>
            </p:cNvSpPr>
            <p:nvPr/>
          </p:nvSpPr>
          <p:spPr bwMode="auto">
            <a:xfrm>
              <a:off x="619" y="3183"/>
              <a:ext cx="259" cy="258"/>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8" name="Oval 273"/>
            <p:cNvSpPr>
              <a:spLocks noChangeArrowheads="1"/>
            </p:cNvSpPr>
            <p:nvPr/>
          </p:nvSpPr>
          <p:spPr bwMode="auto">
            <a:xfrm>
              <a:off x="551" y="3110"/>
              <a:ext cx="401" cy="402"/>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9" name="Oval 274"/>
            <p:cNvSpPr>
              <a:spLocks noChangeArrowheads="1"/>
            </p:cNvSpPr>
            <p:nvPr/>
          </p:nvSpPr>
          <p:spPr bwMode="auto">
            <a:xfrm>
              <a:off x="695" y="3260"/>
              <a:ext cx="109" cy="110"/>
            </a:xfrm>
            <a:prstGeom prst="ellipse">
              <a:avLst/>
            </a:prstGeom>
            <a:gradFill rotWithShape="0">
              <a:gsLst>
                <a:gs pos="0">
                  <a:schemeClr val="bg1"/>
                </a:gs>
                <a:gs pos="100000">
                  <a:schemeClr val="accent1">
                    <a:alpha val="6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0" name="Oval 275"/>
            <p:cNvSpPr>
              <a:spLocks noChangeArrowheads="1"/>
            </p:cNvSpPr>
            <p:nvPr/>
          </p:nvSpPr>
          <p:spPr bwMode="auto">
            <a:xfrm>
              <a:off x="722" y="3180"/>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1" name="Oval 276"/>
            <p:cNvSpPr>
              <a:spLocks noChangeArrowheads="1"/>
            </p:cNvSpPr>
            <p:nvPr/>
          </p:nvSpPr>
          <p:spPr bwMode="auto">
            <a:xfrm>
              <a:off x="759" y="3180"/>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2" name="Oval 277"/>
            <p:cNvSpPr>
              <a:spLocks noChangeArrowheads="1"/>
            </p:cNvSpPr>
            <p:nvPr/>
          </p:nvSpPr>
          <p:spPr bwMode="auto">
            <a:xfrm>
              <a:off x="753" y="3099"/>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3" name="Oval 278"/>
            <p:cNvSpPr>
              <a:spLocks noChangeArrowheads="1"/>
            </p:cNvSpPr>
            <p:nvPr/>
          </p:nvSpPr>
          <p:spPr bwMode="auto">
            <a:xfrm>
              <a:off x="1463" y="3248"/>
              <a:ext cx="116" cy="117"/>
            </a:xfrm>
            <a:prstGeom prst="ellipse">
              <a:avLst/>
            </a:prstGeom>
            <a:gradFill rotWithShape="0">
              <a:gsLst>
                <a:gs pos="0">
                  <a:schemeClr val="bg1"/>
                </a:gs>
                <a:gs pos="100000">
                  <a:schemeClr val="accent1">
                    <a:alpha val="6000"/>
                  </a:scheme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4" name="Oval 279"/>
            <p:cNvSpPr>
              <a:spLocks noChangeArrowheads="1"/>
            </p:cNvSpPr>
            <p:nvPr/>
          </p:nvSpPr>
          <p:spPr bwMode="auto">
            <a:xfrm>
              <a:off x="1391" y="3176"/>
              <a:ext cx="259" cy="258"/>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5" name="Oval 280"/>
            <p:cNvSpPr>
              <a:spLocks noChangeArrowheads="1"/>
            </p:cNvSpPr>
            <p:nvPr/>
          </p:nvSpPr>
          <p:spPr bwMode="auto">
            <a:xfrm>
              <a:off x="1323" y="3103"/>
              <a:ext cx="401" cy="402"/>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6" name="Oval 281"/>
            <p:cNvSpPr>
              <a:spLocks noChangeArrowheads="1"/>
            </p:cNvSpPr>
            <p:nvPr/>
          </p:nvSpPr>
          <p:spPr bwMode="auto">
            <a:xfrm>
              <a:off x="1467" y="3253"/>
              <a:ext cx="109" cy="110"/>
            </a:xfrm>
            <a:prstGeom prst="ellipse">
              <a:avLst/>
            </a:prstGeom>
            <a:gradFill rotWithShape="0">
              <a:gsLst>
                <a:gs pos="0">
                  <a:schemeClr val="bg1"/>
                </a:gs>
                <a:gs pos="100000">
                  <a:schemeClr val="accent1">
                    <a:alpha val="6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7" name="Oval 282"/>
            <p:cNvSpPr>
              <a:spLocks noChangeArrowheads="1"/>
            </p:cNvSpPr>
            <p:nvPr/>
          </p:nvSpPr>
          <p:spPr bwMode="auto">
            <a:xfrm>
              <a:off x="1488" y="3174"/>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8" name="Oval 283"/>
            <p:cNvSpPr>
              <a:spLocks noChangeArrowheads="1"/>
            </p:cNvSpPr>
            <p:nvPr/>
          </p:nvSpPr>
          <p:spPr bwMode="auto">
            <a:xfrm>
              <a:off x="1525" y="3174"/>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9" name="Oval 284"/>
            <p:cNvSpPr>
              <a:spLocks noChangeArrowheads="1"/>
            </p:cNvSpPr>
            <p:nvPr/>
          </p:nvSpPr>
          <p:spPr bwMode="auto">
            <a:xfrm>
              <a:off x="1525" y="3493"/>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20" name="Oval 285"/>
            <p:cNvSpPr>
              <a:spLocks noChangeArrowheads="1"/>
            </p:cNvSpPr>
            <p:nvPr/>
          </p:nvSpPr>
          <p:spPr bwMode="auto">
            <a:xfrm>
              <a:off x="1488" y="3092"/>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21" name="Oval 286"/>
            <p:cNvSpPr>
              <a:spLocks noChangeArrowheads="1"/>
            </p:cNvSpPr>
            <p:nvPr/>
          </p:nvSpPr>
          <p:spPr bwMode="auto">
            <a:xfrm>
              <a:off x="1525" y="3092"/>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22" name="Oval 287"/>
            <p:cNvSpPr>
              <a:spLocks noChangeArrowheads="1"/>
            </p:cNvSpPr>
            <p:nvPr/>
          </p:nvSpPr>
          <p:spPr bwMode="auto">
            <a:xfrm rot="5400000">
              <a:off x="1489" y="3492"/>
              <a:ext cx="20"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23" name="Oval 288"/>
            <p:cNvSpPr>
              <a:spLocks noChangeArrowheads="1"/>
            </p:cNvSpPr>
            <p:nvPr/>
          </p:nvSpPr>
          <p:spPr bwMode="auto">
            <a:xfrm rot="5400000">
              <a:off x="1317" y="3308"/>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24" name="Oval 289"/>
            <p:cNvSpPr>
              <a:spLocks noChangeArrowheads="1"/>
            </p:cNvSpPr>
            <p:nvPr/>
          </p:nvSpPr>
          <p:spPr bwMode="auto">
            <a:xfrm rot="5400000">
              <a:off x="1715" y="3304"/>
              <a:ext cx="20"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25" name="Text Box 290"/>
            <p:cNvSpPr txBox="1">
              <a:spLocks noChangeArrowheads="1"/>
            </p:cNvSpPr>
            <p:nvPr/>
          </p:nvSpPr>
          <p:spPr bwMode="auto">
            <a:xfrm>
              <a:off x="288" y="3578"/>
              <a:ext cx="912"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spcBef>
                  <a:spcPct val="50000"/>
                </a:spcBef>
              </a:pPr>
              <a:r>
                <a:rPr lang="en-GB" altLang="en-US" sz="1600">
                  <a:ea typeface="ヒラギノ角ゴ Pro W3" pitchFamily="-32" charset="-128"/>
                </a:rPr>
                <a:t>Lithium</a:t>
              </a:r>
            </a:p>
          </p:txBody>
        </p:sp>
        <p:sp>
          <p:nvSpPr>
            <p:cNvPr id="26" name="Text Box 291"/>
            <p:cNvSpPr txBox="1">
              <a:spLocks noChangeArrowheads="1"/>
            </p:cNvSpPr>
            <p:nvPr/>
          </p:nvSpPr>
          <p:spPr bwMode="auto">
            <a:xfrm>
              <a:off x="1059" y="3578"/>
              <a:ext cx="912"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spcBef>
                  <a:spcPct val="50000"/>
                </a:spcBef>
              </a:pPr>
              <a:r>
                <a:rPr lang="en-GB" altLang="en-US" sz="1600">
                  <a:ea typeface="ヒラギノ角ゴ Pro W3" pitchFamily="-32" charset="-128"/>
                </a:rPr>
                <a:t>Oxygen </a:t>
              </a:r>
            </a:p>
          </p:txBody>
        </p:sp>
        <p:sp>
          <p:nvSpPr>
            <p:cNvPr id="27" name="Text Box 292"/>
            <p:cNvSpPr txBox="1">
              <a:spLocks noChangeArrowheads="1"/>
            </p:cNvSpPr>
            <p:nvPr/>
          </p:nvSpPr>
          <p:spPr bwMode="auto">
            <a:xfrm>
              <a:off x="1034" y="3194"/>
              <a:ext cx="192" cy="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spcBef>
                  <a:spcPct val="50000"/>
                </a:spcBef>
              </a:pPr>
              <a:r>
                <a:rPr lang="en-GB" altLang="en-US" sz="1400">
                  <a:ea typeface="ヒラギノ角ゴ Pro W3" pitchFamily="-32" charset="-128"/>
                </a:rPr>
                <a:t>+</a:t>
              </a:r>
            </a:p>
          </p:txBody>
        </p:sp>
        <p:sp>
          <p:nvSpPr>
            <p:cNvPr id="28" name="Line 293"/>
            <p:cNvSpPr>
              <a:spLocks noChangeShapeType="1"/>
            </p:cNvSpPr>
            <p:nvPr/>
          </p:nvSpPr>
          <p:spPr bwMode="auto">
            <a:xfrm>
              <a:off x="1872" y="3307"/>
              <a:ext cx="224" cy="1"/>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 name="Oval 294"/>
            <p:cNvSpPr>
              <a:spLocks noChangeArrowheads="1"/>
            </p:cNvSpPr>
            <p:nvPr/>
          </p:nvSpPr>
          <p:spPr bwMode="auto">
            <a:xfrm>
              <a:off x="2300" y="3259"/>
              <a:ext cx="116" cy="117"/>
            </a:xfrm>
            <a:prstGeom prst="ellipse">
              <a:avLst/>
            </a:prstGeom>
            <a:gradFill rotWithShape="0">
              <a:gsLst>
                <a:gs pos="0">
                  <a:schemeClr val="bg1"/>
                </a:gs>
                <a:gs pos="100000">
                  <a:schemeClr val="accent1">
                    <a:alpha val="6000"/>
                  </a:scheme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0" name="Oval 295"/>
            <p:cNvSpPr>
              <a:spLocks noChangeArrowheads="1"/>
            </p:cNvSpPr>
            <p:nvPr/>
          </p:nvSpPr>
          <p:spPr bwMode="auto">
            <a:xfrm>
              <a:off x="2228" y="3187"/>
              <a:ext cx="259" cy="258"/>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1" name="Oval 296"/>
            <p:cNvSpPr>
              <a:spLocks noChangeArrowheads="1"/>
            </p:cNvSpPr>
            <p:nvPr/>
          </p:nvSpPr>
          <p:spPr bwMode="auto">
            <a:xfrm>
              <a:off x="2160" y="3114"/>
              <a:ext cx="401" cy="402"/>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2" name="Oval 297"/>
            <p:cNvSpPr>
              <a:spLocks noChangeArrowheads="1"/>
            </p:cNvSpPr>
            <p:nvPr/>
          </p:nvSpPr>
          <p:spPr bwMode="auto">
            <a:xfrm>
              <a:off x="2304" y="3264"/>
              <a:ext cx="109" cy="110"/>
            </a:xfrm>
            <a:prstGeom prst="ellipse">
              <a:avLst/>
            </a:prstGeom>
            <a:gradFill rotWithShape="0">
              <a:gsLst>
                <a:gs pos="0">
                  <a:schemeClr val="bg1"/>
                </a:gs>
                <a:gs pos="100000">
                  <a:schemeClr val="accent1">
                    <a:alpha val="6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3" name="Oval 298"/>
            <p:cNvSpPr>
              <a:spLocks noChangeArrowheads="1"/>
            </p:cNvSpPr>
            <p:nvPr/>
          </p:nvSpPr>
          <p:spPr bwMode="auto">
            <a:xfrm>
              <a:off x="2325" y="3174"/>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4" name="Oval 299"/>
            <p:cNvSpPr>
              <a:spLocks noChangeArrowheads="1"/>
            </p:cNvSpPr>
            <p:nvPr/>
          </p:nvSpPr>
          <p:spPr bwMode="auto">
            <a:xfrm>
              <a:off x="2362" y="3174"/>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5" name="Oval 300"/>
            <p:cNvSpPr>
              <a:spLocks noChangeArrowheads="1"/>
            </p:cNvSpPr>
            <p:nvPr/>
          </p:nvSpPr>
          <p:spPr bwMode="auto">
            <a:xfrm>
              <a:off x="2362" y="3103"/>
              <a:ext cx="19" cy="19"/>
            </a:xfrm>
            <a:prstGeom prst="ellipse">
              <a:avLst/>
            </a:prstGeom>
            <a:noFill/>
            <a:ln w="9525" cap="rnd">
              <a:solidFill>
                <a:schemeClr val="tx1"/>
              </a:solidFill>
              <a:prstDash val="sysDot"/>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6" name="Oval 301"/>
            <p:cNvSpPr>
              <a:spLocks noChangeArrowheads="1"/>
            </p:cNvSpPr>
            <p:nvPr/>
          </p:nvSpPr>
          <p:spPr bwMode="auto">
            <a:xfrm>
              <a:off x="3362" y="3258"/>
              <a:ext cx="116" cy="117"/>
            </a:xfrm>
            <a:prstGeom prst="ellipse">
              <a:avLst/>
            </a:prstGeom>
            <a:gradFill rotWithShape="0">
              <a:gsLst>
                <a:gs pos="0">
                  <a:schemeClr val="bg1"/>
                </a:gs>
                <a:gs pos="100000">
                  <a:schemeClr val="accent1">
                    <a:alpha val="6000"/>
                  </a:scheme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7" name="Oval 302"/>
            <p:cNvSpPr>
              <a:spLocks noChangeArrowheads="1"/>
            </p:cNvSpPr>
            <p:nvPr/>
          </p:nvSpPr>
          <p:spPr bwMode="auto">
            <a:xfrm>
              <a:off x="3290" y="3186"/>
              <a:ext cx="259" cy="258"/>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8" name="Oval 303"/>
            <p:cNvSpPr>
              <a:spLocks noChangeArrowheads="1"/>
            </p:cNvSpPr>
            <p:nvPr/>
          </p:nvSpPr>
          <p:spPr bwMode="auto">
            <a:xfrm>
              <a:off x="3222" y="3113"/>
              <a:ext cx="401" cy="402"/>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9" name="Oval 304"/>
            <p:cNvSpPr>
              <a:spLocks noChangeArrowheads="1"/>
            </p:cNvSpPr>
            <p:nvPr/>
          </p:nvSpPr>
          <p:spPr bwMode="auto">
            <a:xfrm>
              <a:off x="3366" y="3263"/>
              <a:ext cx="109" cy="110"/>
            </a:xfrm>
            <a:prstGeom prst="ellipse">
              <a:avLst/>
            </a:prstGeom>
            <a:gradFill rotWithShape="0">
              <a:gsLst>
                <a:gs pos="0">
                  <a:schemeClr val="bg1"/>
                </a:gs>
                <a:gs pos="100000">
                  <a:schemeClr val="accent1">
                    <a:alpha val="6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40" name="Oval 305"/>
            <p:cNvSpPr>
              <a:spLocks noChangeArrowheads="1"/>
            </p:cNvSpPr>
            <p:nvPr/>
          </p:nvSpPr>
          <p:spPr bwMode="auto">
            <a:xfrm>
              <a:off x="3387" y="3186"/>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41" name="Oval 306"/>
            <p:cNvSpPr>
              <a:spLocks noChangeArrowheads="1"/>
            </p:cNvSpPr>
            <p:nvPr/>
          </p:nvSpPr>
          <p:spPr bwMode="auto">
            <a:xfrm>
              <a:off x="3424" y="3186"/>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42" name="Oval 307"/>
            <p:cNvSpPr>
              <a:spLocks noChangeArrowheads="1"/>
            </p:cNvSpPr>
            <p:nvPr/>
          </p:nvSpPr>
          <p:spPr bwMode="auto">
            <a:xfrm>
              <a:off x="3424" y="3102"/>
              <a:ext cx="19" cy="19"/>
            </a:xfrm>
            <a:prstGeom prst="ellipse">
              <a:avLst/>
            </a:prstGeom>
            <a:noFill/>
            <a:ln w="9525" cap="rnd">
              <a:solidFill>
                <a:schemeClr val="tx1"/>
              </a:solidFill>
              <a:prstDash val="sysDot"/>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43" name="Oval 308"/>
            <p:cNvSpPr>
              <a:spLocks noChangeArrowheads="1"/>
            </p:cNvSpPr>
            <p:nvPr/>
          </p:nvSpPr>
          <p:spPr bwMode="auto">
            <a:xfrm>
              <a:off x="2833" y="3252"/>
              <a:ext cx="116" cy="117"/>
            </a:xfrm>
            <a:prstGeom prst="ellipse">
              <a:avLst/>
            </a:prstGeom>
            <a:gradFill rotWithShape="0">
              <a:gsLst>
                <a:gs pos="0">
                  <a:schemeClr val="bg1"/>
                </a:gs>
                <a:gs pos="100000">
                  <a:schemeClr val="accent1">
                    <a:alpha val="6000"/>
                  </a:scheme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44" name="Oval 309"/>
            <p:cNvSpPr>
              <a:spLocks noChangeArrowheads="1"/>
            </p:cNvSpPr>
            <p:nvPr/>
          </p:nvSpPr>
          <p:spPr bwMode="auto">
            <a:xfrm>
              <a:off x="2761" y="3180"/>
              <a:ext cx="259" cy="258"/>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45" name="Oval 310"/>
            <p:cNvSpPr>
              <a:spLocks noChangeArrowheads="1"/>
            </p:cNvSpPr>
            <p:nvPr/>
          </p:nvSpPr>
          <p:spPr bwMode="auto">
            <a:xfrm>
              <a:off x="2693" y="3107"/>
              <a:ext cx="401" cy="402"/>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46" name="Oval 311"/>
            <p:cNvSpPr>
              <a:spLocks noChangeArrowheads="1"/>
            </p:cNvSpPr>
            <p:nvPr/>
          </p:nvSpPr>
          <p:spPr bwMode="auto">
            <a:xfrm>
              <a:off x="2837" y="3257"/>
              <a:ext cx="109" cy="110"/>
            </a:xfrm>
            <a:prstGeom prst="ellipse">
              <a:avLst/>
            </a:prstGeom>
            <a:gradFill rotWithShape="0">
              <a:gsLst>
                <a:gs pos="0">
                  <a:schemeClr val="bg1"/>
                </a:gs>
                <a:gs pos="100000">
                  <a:schemeClr val="accent1">
                    <a:alpha val="6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47" name="Oval 312"/>
            <p:cNvSpPr>
              <a:spLocks noChangeArrowheads="1"/>
            </p:cNvSpPr>
            <p:nvPr/>
          </p:nvSpPr>
          <p:spPr bwMode="auto">
            <a:xfrm>
              <a:off x="2858" y="3174"/>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48" name="Oval 313"/>
            <p:cNvSpPr>
              <a:spLocks noChangeArrowheads="1"/>
            </p:cNvSpPr>
            <p:nvPr/>
          </p:nvSpPr>
          <p:spPr bwMode="auto">
            <a:xfrm>
              <a:off x="2895" y="3174"/>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49" name="Oval 314"/>
            <p:cNvSpPr>
              <a:spLocks noChangeArrowheads="1"/>
            </p:cNvSpPr>
            <p:nvPr/>
          </p:nvSpPr>
          <p:spPr bwMode="auto">
            <a:xfrm>
              <a:off x="2895" y="3497"/>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50" name="Oval 315"/>
            <p:cNvSpPr>
              <a:spLocks noChangeArrowheads="1"/>
            </p:cNvSpPr>
            <p:nvPr/>
          </p:nvSpPr>
          <p:spPr bwMode="auto">
            <a:xfrm>
              <a:off x="2858" y="3096"/>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51" name="Oval 316"/>
            <p:cNvSpPr>
              <a:spLocks noChangeArrowheads="1"/>
            </p:cNvSpPr>
            <p:nvPr/>
          </p:nvSpPr>
          <p:spPr bwMode="auto">
            <a:xfrm>
              <a:off x="2895" y="3096"/>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52" name="Oval 317"/>
            <p:cNvSpPr>
              <a:spLocks noChangeArrowheads="1"/>
            </p:cNvSpPr>
            <p:nvPr/>
          </p:nvSpPr>
          <p:spPr bwMode="auto">
            <a:xfrm rot="5400000">
              <a:off x="2687" y="3274"/>
              <a:ext cx="20"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53" name="Oval 318"/>
            <p:cNvSpPr>
              <a:spLocks noChangeArrowheads="1"/>
            </p:cNvSpPr>
            <p:nvPr/>
          </p:nvSpPr>
          <p:spPr bwMode="auto">
            <a:xfrm rot="5400000">
              <a:off x="2687" y="3312"/>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54" name="Oval 319"/>
            <p:cNvSpPr>
              <a:spLocks noChangeArrowheads="1"/>
            </p:cNvSpPr>
            <p:nvPr/>
          </p:nvSpPr>
          <p:spPr bwMode="auto">
            <a:xfrm rot="5400000">
              <a:off x="3079" y="3308"/>
              <a:ext cx="20"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55" name="Oval 320"/>
            <p:cNvSpPr>
              <a:spLocks noChangeArrowheads="1"/>
            </p:cNvSpPr>
            <p:nvPr/>
          </p:nvSpPr>
          <p:spPr bwMode="auto">
            <a:xfrm>
              <a:off x="3080" y="3267"/>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56" name="Line 321"/>
            <p:cNvSpPr>
              <a:spLocks noChangeShapeType="1"/>
            </p:cNvSpPr>
            <p:nvPr/>
          </p:nvSpPr>
          <p:spPr bwMode="auto">
            <a:xfrm flipH="1">
              <a:off x="3117" y="3115"/>
              <a:ext cx="274" cy="143"/>
            </a:xfrm>
            <a:prstGeom prst="line">
              <a:avLst/>
            </a:prstGeom>
            <a:noFill/>
            <a:ln w="9525" cap="rnd">
              <a:solidFill>
                <a:schemeClr val="tx1"/>
              </a:solidFill>
              <a:prstDash val="sysDot"/>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7" name="Oval 322"/>
            <p:cNvSpPr>
              <a:spLocks noChangeArrowheads="1"/>
            </p:cNvSpPr>
            <p:nvPr/>
          </p:nvSpPr>
          <p:spPr bwMode="auto">
            <a:xfrm>
              <a:off x="2852" y="3496"/>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58" name="Line 323"/>
            <p:cNvSpPr>
              <a:spLocks noChangeShapeType="1"/>
            </p:cNvSpPr>
            <p:nvPr/>
          </p:nvSpPr>
          <p:spPr bwMode="auto">
            <a:xfrm>
              <a:off x="2407" y="3120"/>
              <a:ext cx="258" cy="143"/>
            </a:xfrm>
            <a:prstGeom prst="line">
              <a:avLst/>
            </a:prstGeom>
            <a:noFill/>
            <a:ln w="9525" cap="rnd">
              <a:solidFill>
                <a:schemeClr val="tx1"/>
              </a:solidFill>
              <a:prstDash val="sysDot"/>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9" name="Text Box 324"/>
            <p:cNvSpPr txBox="1">
              <a:spLocks noChangeArrowheads="1"/>
            </p:cNvSpPr>
            <p:nvPr/>
          </p:nvSpPr>
          <p:spPr bwMode="auto">
            <a:xfrm>
              <a:off x="1920" y="3552"/>
              <a:ext cx="1920" cy="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spcBef>
                  <a:spcPct val="50000"/>
                </a:spcBef>
              </a:pPr>
              <a:r>
                <a:rPr lang="en-GB" altLang="en-US" sz="1600">
                  <a:ea typeface="ヒラギノ角ゴ Pro W3" pitchFamily="-32" charset="-128"/>
                </a:rPr>
                <a:t>Electrons are transferred from the cations to the anion</a:t>
              </a:r>
            </a:p>
          </p:txBody>
        </p:sp>
        <p:sp>
          <p:nvSpPr>
            <p:cNvPr id="60" name="Oval 325"/>
            <p:cNvSpPr>
              <a:spLocks noChangeArrowheads="1"/>
            </p:cNvSpPr>
            <p:nvPr/>
          </p:nvSpPr>
          <p:spPr bwMode="auto">
            <a:xfrm>
              <a:off x="4223" y="3255"/>
              <a:ext cx="116" cy="117"/>
            </a:xfrm>
            <a:prstGeom prst="ellipse">
              <a:avLst/>
            </a:prstGeom>
            <a:gradFill rotWithShape="0">
              <a:gsLst>
                <a:gs pos="0">
                  <a:schemeClr val="bg1"/>
                </a:gs>
                <a:gs pos="100000">
                  <a:schemeClr val="accent1">
                    <a:alpha val="6000"/>
                  </a:scheme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61" name="Oval 326"/>
            <p:cNvSpPr>
              <a:spLocks noChangeArrowheads="1"/>
            </p:cNvSpPr>
            <p:nvPr/>
          </p:nvSpPr>
          <p:spPr bwMode="auto">
            <a:xfrm>
              <a:off x="4151" y="3183"/>
              <a:ext cx="259" cy="258"/>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62" name="Oval 327"/>
            <p:cNvSpPr>
              <a:spLocks noChangeArrowheads="1"/>
            </p:cNvSpPr>
            <p:nvPr/>
          </p:nvSpPr>
          <p:spPr bwMode="auto">
            <a:xfrm>
              <a:off x="4083" y="3110"/>
              <a:ext cx="401" cy="402"/>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63" name="Oval 328"/>
            <p:cNvSpPr>
              <a:spLocks noChangeArrowheads="1"/>
            </p:cNvSpPr>
            <p:nvPr/>
          </p:nvSpPr>
          <p:spPr bwMode="auto">
            <a:xfrm>
              <a:off x="4227" y="3260"/>
              <a:ext cx="109" cy="110"/>
            </a:xfrm>
            <a:prstGeom prst="ellipse">
              <a:avLst/>
            </a:prstGeom>
            <a:gradFill rotWithShape="0">
              <a:gsLst>
                <a:gs pos="0">
                  <a:schemeClr val="bg1"/>
                </a:gs>
                <a:gs pos="100000">
                  <a:schemeClr val="accent1">
                    <a:alpha val="6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64" name="Oval 329"/>
            <p:cNvSpPr>
              <a:spLocks noChangeArrowheads="1"/>
            </p:cNvSpPr>
            <p:nvPr/>
          </p:nvSpPr>
          <p:spPr bwMode="auto">
            <a:xfrm>
              <a:off x="4248" y="3174"/>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65" name="Oval 330"/>
            <p:cNvSpPr>
              <a:spLocks noChangeArrowheads="1"/>
            </p:cNvSpPr>
            <p:nvPr/>
          </p:nvSpPr>
          <p:spPr bwMode="auto">
            <a:xfrm>
              <a:off x="4285" y="3174"/>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66" name="Oval 331"/>
            <p:cNvSpPr>
              <a:spLocks noChangeArrowheads="1"/>
            </p:cNvSpPr>
            <p:nvPr/>
          </p:nvSpPr>
          <p:spPr bwMode="auto">
            <a:xfrm>
              <a:off x="5285" y="3254"/>
              <a:ext cx="116" cy="117"/>
            </a:xfrm>
            <a:prstGeom prst="ellipse">
              <a:avLst/>
            </a:prstGeom>
            <a:gradFill rotWithShape="0">
              <a:gsLst>
                <a:gs pos="0">
                  <a:schemeClr val="bg1"/>
                </a:gs>
                <a:gs pos="100000">
                  <a:schemeClr val="accent1">
                    <a:alpha val="6000"/>
                  </a:scheme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67" name="Oval 332"/>
            <p:cNvSpPr>
              <a:spLocks noChangeArrowheads="1"/>
            </p:cNvSpPr>
            <p:nvPr/>
          </p:nvSpPr>
          <p:spPr bwMode="auto">
            <a:xfrm>
              <a:off x="5213" y="3182"/>
              <a:ext cx="259" cy="258"/>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68" name="Oval 333"/>
            <p:cNvSpPr>
              <a:spLocks noChangeArrowheads="1"/>
            </p:cNvSpPr>
            <p:nvPr/>
          </p:nvSpPr>
          <p:spPr bwMode="auto">
            <a:xfrm>
              <a:off x="5145" y="3109"/>
              <a:ext cx="401" cy="402"/>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69" name="Oval 334"/>
            <p:cNvSpPr>
              <a:spLocks noChangeArrowheads="1"/>
            </p:cNvSpPr>
            <p:nvPr/>
          </p:nvSpPr>
          <p:spPr bwMode="auto">
            <a:xfrm>
              <a:off x="5289" y="3259"/>
              <a:ext cx="109" cy="110"/>
            </a:xfrm>
            <a:prstGeom prst="ellipse">
              <a:avLst/>
            </a:prstGeom>
            <a:gradFill rotWithShape="0">
              <a:gsLst>
                <a:gs pos="0">
                  <a:schemeClr val="bg1"/>
                </a:gs>
                <a:gs pos="100000">
                  <a:schemeClr val="accent1">
                    <a:alpha val="6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70" name="Oval 335"/>
            <p:cNvSpPr>
              <a:spLocks noChangeArrowheads="1"/>
            </p:cNvSpPr>
            <p:nvPr/>
          </p:nvSpPr>
          <p:spPr bwMode="auto">
            <a:xfrm>
              <a:off x="5310" y="3174"/>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71" name="Oval 336"/>
            <p:cNvSpPr>
              <a:spLocks noChangeArrowheads="1"/>
            </p:cNvSpPr>
            <p:nvPr/>
          </p:nvSpPr>
          <p:spPr bwMode="auto">
            <a:xfrm>
              <a:off x="5347" y="3174"/>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72" name="Oval 337"/>
            <p:cNvSpPr>
              <a:spLocks noChangeArrowheads="1"/>
            </p:cNvSpPr>
            <p:nvPr/>
          </p:nvSpPr>
          <p:spPr bwMode="auto">
            <a:xfrm>
              <a:off x="4756" y="3248"/>
              <a:ext cx="116" cy="117"/>
            </a:xfrm>
            <a:prstGeom prst="ellipse">
              <a:avLst/>
            </a:prstGeom>
            <a:gradFill rotWithShape="0">
              <a:gsLst>
                <a:gs pos="0">
                  <a:schemeClr val="bg1"/>
                </a:gs>
                <a:gs pos="100000">
                  <a:schemeClr val="accent1">
                    <a:alpha val="6000"/>
                  </a:scheme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73" name="Oval 338"/>
            <p:cNvSpPr>
              <a:spLocks noChangeArrowheads="1"/>
            </p:cNvSpPr>
            <p:nvPr/>
          </p:nvSpPr>
          <p:spPr bwMode="auto">
            <a:xfrm>
              <a:off x="4684" y="3176"/>
              <a:ext cx="259" cy="258"/>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74" name="Oval 339"/>
            <p:cNvSpPr>
              <a:spLocks noChangeArrowheads="1"/>
            </p:cNvSpPr>
            <p:nvPr/>
          </p:nvSpPr>
          <p:spPr bwMode="auto">
            <a:xfrm>
              <a:off x="4616" y="3103"/>
              <a:ext cx="401" cy="402"/>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75" name="Oval 340"/>
            <p:cNvSpPr>
              <a:spLocks noChangeArrowheads="1"/>
            </p:cNvSpPr>
            <p:nvPr/>
          </p:nvSpPr>
          <p:spPr bwMode="auto">
            <a:xfrm>
              <a:off x="4760" y="3253"/>
              <a:ext cx="109" cy="110"/>
            </a:xfrm>
            <a:prstGeom prst="ellipse">
              <a:avLst/>
            </a:prstGeom>
            <a:gradFill rotWithShape="0">
              <a:gsLst>
                <a:gs pos="0">
                  <a:schemeClr val="bg1"/>
                </a:gs>
                <a:gs pos="100000">
                  <a:schemeClr val="accent1">
                    <a:alpha val="6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76" name="Oval 341"/>
            <p:cNvSpPr>
              <a:spLocks noChangeArrowheads="1"/>
            </p:cNvSpPr>
            <p:nvPr/>
          </p:nvSpPr>
          <p:spPr bwMode="auto">
            <a:xfrm>
              <a:off x="4781" y="3174"/>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77" name="Oval 342"/>
            <p:cNvSpPr>
              <a:spLocks noChangeArrowheads="1"/>
            </p:cNvSpPr>
            <p:nvPr/>
          </p:nvSpPr>
          <p:spPr bwMode="auto">
            <a:xfrm>
              <a:off x="4818" y="3174"/>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78" name="Oval 343"/>
            <p:cNvSpPr>
              <a:spLocks noChangeArrowheads="1"/>
            </p:cNvSpPr>
            <p:nvPr/>
          </p:nvSpPr>
          <p:spPr bwMode="auto">
            <a:xfrm>
              <a:off x="4818" y="3493"/>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79" name="Oval 344"/>
            <p:cNvSpPr>
              <a:spLocks noChangeArrowheads="1"/>
            </p:cNvSpPr>
            <p:nvPr/>
          </p:nvSpPr>
          <p:spPr bwMode="auto">
            <a:xfrm>
              <a:off x="4781" y="3092"/>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80" name="Oval 345"/>
            <p:cNvSpPr>
              <a:spLocks noChangeArrowheads="1"/>
            </p:cNvSpPr>
            <p:nvPr/>
          </p:nvSpPr>
          <p:spPr bwMode="auto">
            <a:xfrm>
              <a:off x="4818" y="3092"/>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81" name="Oval 346"/>
            <p:cNvSpPr>
              <a:spLocks noChangeArrowheads="1"/>
            </p:cNvSpPr>
            <p:nvPr/>
          </p:nvSpPr>
          <p:spPr bwMode="auto">
            <a:xfrm rot="5400000">
              <a:off x="4610" y="3270"/>
              <a:ext cx="20"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82" name="Oval 347"/>
            <p:cNvSpPr>
              <a:spLocks noChangeArrowheads="1"/>
            </p:cNvSpPr>
            <p:nvPr/>
          </p:nvSpPr>
          <p:spPr bwMode="auto">
            <a:xfrm rot="5400000">
              <a:off x="4610" y="3308"/>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83" name="Oval 348"/>
            <p:cNvSpPr>
              <a:spLocks noChangeArrowheads="1"/>
            </p:cNvSpPr>
            <p:nvPr/>
          </p:nvSpPr>
          <p:spPr bwMode="auto">
            <a:xfrm rot="5400000">
              <a:off x="5002" y="3304"/>
              <a:ext cx="20"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84" name="Oval 349"/>
            <p:cNvSpPr>
              <a:spLocks noChangeArrowheads="1"/>
            </p:cNvSpPr>
            <p:nvPr/>
          </p:nvSpPr>
          <p:spPr bwMode="auto">
            <a:xfrm>
              <a:off x="5003" y="3263"/>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85" name="Oval 350"/>
            <p:cNvSpPr>
              <a:spLocks noChangeArrowheads="1"/>
            </p:cNvSpPr>
            <p:nvPr/>
          </p:nvSpPr>
          <p:spPr bwMode="auto">
            <a:xfrm>
              <a:off x="4775" y="3492"/>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86" name="AutoShape 351"/>
            <p:cNvSpPr>
              <a:spLocks/>
            </p:cNvSpPr>
            <p:nvPr/>
          </p:nvSpPr>
          <p:spPr bwMode="auto">
            <a:xfrm>
              <a:off x="5531" y="3078"/>
              <a:ext cx="47" cy="440"/>
            </a:xfrm>
            <a:prstGeom prst="rightBracket">
              <a:avLst>
                <a:gd name="adj" fmla="val 78014"/>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endParaRPr lang="en-GB" altLang="en-US" sz="2400">
                <a:ea typeface="ヒラギノ角ゴ Pro W3" pitchFamily="-32" charset="-128"/>
              </a:endParaRPr>
            </a:p>
          </p:txBody>
        </p:sp>
        <p:sp>
          <p:nvSpPr>
            <p:cNvPr id="87" name="AutoShape 352"/>
            <p:cNvSpPr>
              <a:spLocks/>
            </p:cNvSpPr>
            <p:nvPr/>
          </p:nvSpPr>
          <p:spPr bwMode="auto">
            <a:xfrm>
              <a:off x="5004" y="3080"/>
              <a:ext cx="47" cy="440"/>
            </a:xfrm>
            <a:prstGeom prst="rightBracket">
              <a:avLst>
                <a:gd name="adj" fmla="val 78014"/>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88" name="AutoShape 353"/>
            <p:cNvSpPr>
              <a:spLocks/>
            </p:cNvSpPr>
            <p:nvPr/>
          </p:nvSpPr>
          <p:spPr bwMode="auto">
            <a:xfrm>
              <a:off x="4470" y="3074"/>
              <a:ext cx="47" cy="440"/>
            </a:xfrm>
            <a:prstGeom prst="rightBracket">
              <a:avLst>
                <a:gd name="adj" fmla="val 78014"/>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89" name="AutoShape 354"/>
            <p:cNvSpPr>
              <a:spLocks/>
            </p:cNvSpPr>
            <p:nvPr/>
          </p:nvSpPr>
          <p:spPr bwMode="auto">
            <a:xfrm flipH="1">
              <a:off x="4050" y="3080"/>
              <a:ext cx="47" cy="440"/>
            </a:xfrm>
            <a:prstGeom prst="rightBracket">
              <a:avLst>
                <a:gd name="adj" fmla="val 78014"/>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90" name="AutoShape 355"/>
            <p:cNvSpPr>
              <a:spLocks/>
            </p:cNvSpPr>
            <p:nvPr/>
          </p:nvSpPr>
          <p:spPr bwMode="auto">
            <a:xfrm flipH="1">
              <a:off x="4573" y="3080"/>
              <a:ext cx="47" cy="440"/>
            </a:xfrm>
            <a:prstGeom prst="rightBracket">
              <a:avLst>
                <a:gd name="adj" fmla="val 78014"/>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91" name="AutoShape 356"/>
            <p:cNvSpPr>
              <a:spLocks/>
            </p:cNvSpPr>
            <p:nvPr/>
          </p:nvSpPr>
          <p:spPr bwMode="auto">
            <a:xfrm flipH="1">
              <a:off x="5112" y="3080"/>
              <a:ext cx="47" cy="440"/>
            </a:xfrm>
            <a:prstGeom prst="rightBracket">
              <a:avLst>
                <a:gd name="adj" fmla="val 78014"/>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92" name="Text Box 357"/>
            <p:cNvSpPr txBox="1">
              <a:spLocks noChangeArrowheads="1"/>
            </p:cNvSpPr>
            <p:nvPr/>
          </p:nvSpPr>
          <p:spPr bwMode="auto">
            <a:xfrm>
              <a:off x="4049" y="3560"/>
              <a:ext cx="1541" cy="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63525" algn="ctr"/>
                  <a:tab pos="1116013" algn="ctr"/>
                  <a:tab pos="1958975" algn="ctr"/>
                </a:tabLst>
                <a:defRPr sz="3200">
                  <a:solidFill>
                    <a:schemeClr val="tx1"/>
                  </a:solidFill>
                  <a:latin typeface="Arial" panose="020B0604020202020204" pitchFamily="34" charset="0"/>
                </a:defRPr>
              </a:lvl1pPr>
              <a:lvl2pPr marL="742950" indent="-285750">
                <a:tabLst>
                  <a:tab pos="263525" algn="ctr"/>
                  <a:tab pos="1116013" algn="ctr"/>
                  <a:tab pos="1958975" algn="ctr"/>
                </a:tabLst>
                <a:defRPr sz="3200">
                  <a:solidFill>
                    <a:schemeClr val="tx1"/>
                  </a:solidFill>
                  <a:latin typeface="Arial" panose="020B0604020202020204" pitchFamily="34" charset="0"/>
                </a:defRPr>
              </a:lvl2pPr>
              <a:lvl3pPr marL="1143000" indent="-228600">
                <a:tabLst>
                  <a:tab pos="263525" algn="ctr"/>
                  <a:tab pos="1116013" algn="ctr"/>
                  <a:tab pos="1958975" algn="ctr"/>
                </a:tabLst>
                <a:defRPr sz="3200">
                  <a:solidFill>
                    <a:schemeClr val="tx1"/>
                  </a:solidFill>
                  <a:latin typeface="Arial" panose="020B0604020202020204" pitchFamily="34" charset="0"/>
                </a:defRPr>
              </a:lvl3pPr>
              <a:lvl4pPr marL="1600200" indent="-228600">
                <a:tabLst>
                  <a:tab pos="263525" algn="ctr"/>
                  <a:tab pos="1116013" algn="ctr"/>
                  <a:tab pos="1958975" algn="ctr"/>
                </a:tabLst>
                <a:defRPr sz="3200">
                  <a:solidFill>
                    <a:schemeClr val="tx1"/>
                  </a:solidFill>
                  <a:latin typeface="Arial" panose="020B0604020202020204" pitchFamily="34" charset="0"/>
                </a:defRPr>
              </a:lvl4pPr>
              <a:lvl5pPr marL="2057400" indent="-228600">
                <a:tabLst>
                  <a:tab pos="263525" algn="ctr"/>
                  <a:tab pos="1116013" algn="ctr"/>
                  <a:tab pos="1958975" algn="ctr"/>
                </a:tabLst>
                <a:defRPr sz="3200">
                  <a:solidFill>
                    <a:schemeClr val="tx1"/>
                  </a:solidFill>
                  <a:latin typeface="Arial" panose="020B0604020202020204" pitchFamily="34" charset="0"/>
                </a:defRPr>
              </a:lvl5pPr>
              <a:lvl6pPr marL="2514600" indent="-228600" eaLnBrk="0" fontAlgn="base" hangingPunct="0">
                <a:spcBef>
                  <a:spcPct val="0"/>
                </a:spcBef>
                <a:spcAft>
                  <a:spcPct val="0"/>
                </a:spcAft>
                <a:tabLst>
                  <a:tab pos="263525" algn="ctr"/>
                  <a:tab pos="1116013" algn="ctr"/>
                  <a:tab pos="1958975" algn="ctr"/>
                </a:tabLst>
                <a:defRPr sz="3200">
                  <a:solidFill>
                    <a:schemeClr val="tx1"/>
                  </a:solidFill>
                  <a:latin typeface="Arial" panose="020B0604020202020204" pitchFamily="34" charset="0"/>
                </a:defRPr>
              </a:lvl6pPr>
              <a:lvl7pPr marL="2971800" indent="-228600" eaLnBrk="0" fontAlgn="base" hangingPunct="0">
                <a:spcBef>
                  <a:spcPct val="0"/>
                </a:spcBef>
                <a:spcAft>
                  <a:spcPct val="0"/>
                </a:spcAft>
                <a:tabLst>
                  <a:tab pos="263525" algn="ctr"/>
                  <a:tab pos="1116013" algn="ctr"/>
                  <a:tab pos="1958975" algn="ctr"/>
                </a:tabLst>
                <a:defRPr sz="3200">
                  <a:solidFill>
                    <a:schemeClr val="tx1"/>
                  </a:solidFill>
                  <a:latin typeface="Arial" panose="020B0604020202020204" pitchFamily="34" charset="0"/>
                </a:defRPr>
              </a:lvl7pPr>
              <a:lvl8pPr marL="3429000" indent="-228600" eaLnBrk="0" fontAlgn="base" hangingPunct="0">
                <a:spcBef>
                  <a:spcPct val="0"/>
                </a:spcBef>
                <a:spcAft>
                  <a:spcPct val="0"/>
                </a:spcAft>
                <a:tabLst>
                  <a:tab pos="263525" algn="ctr"/>
                  <a:tab pos="1116013" algn="ctr"/>
                  <a:tab pos="1958975" algn="ctr"/>
                </a:tabLst>
                <a:defRPr sz="3200">
                  <a:solidFill>
                    <a:schemeClr val="tx1"/>
                  </a:solidFill>
                  <a:latin typeface="Arial" panose="020B0604020202020204" pitchFamily="34" charset="0"/>
                </a:defRPr>
              </a:lvl8pPr>
              <a:lvl9pPr marL="3886200" indent="-228600" eaLnBrk="0" fontAlgn="base" hangingPunct="0">
                <a:spcBef>
                  <a:spcPct val="0"/>
                </a:spcBef>
                <a:spcAft>
                  <a:spcPct val="0"/>
                </a:spcAft>
                <a:tabLst>
                  <a:tab pos="263525" algn="ctr"/>
                  <a:tab pos="1116013" algn="ctr"/>
                  <a:tab pos="1958975" algn="ctr"/>
                </a:tabLst>
                <a:defRPr sz="3200">
                  <a:solidFill>
                    <a:schemeClr val="tx1"/>
                  </a:solidFill>
                  <a:latin typeface="Arial" panose="020B0604020202020204" pitchFamily="34" charset="0"/>
                </a:defRPr>
              </a:lvl9pPr>
            </a:lstStyle>
            <a:p>
              <a:pPr>
                <a:spcBef>
                  <a:spcPct val="50000"/>
                </a:spcBef>
              </a:pPr>
              <a:r>
                <a:rPr lang="en-GB" altLang="en-US" sz="1600">
                  <a:ea typeface="ヒラギノ角ゴ Pro W3" pitchFamily="-32" charset="-128"/>
                </a:rPr>
                <a:t>	Li</a:t>
              </a:r>
              <a:r>
                <a:rPr lang="en-GB" altLang="en-US" sz="1600" baseline="30000">
                  <a:ea typeface="ヒラギノ角ゴ Pro W3" pitchFamily="-32" charset="-128"/>
                </a:rPr>
                <a:t>+	 </a:t>
              </a:r>
              <a:r>
                <a:rPr lang="en-GB" altLang="en-US" sz="1600">
                  <a:ea typeface="ヒラギノ角ゴ Pro W3" pitchFamily="-32" charset="-128"/>
                </a:rPr>
                <a:t>O</a:t>
              </a:r>
              <a:r>
                <a:rPr lang="en-GB" altLang="en-US" sz="1600" baseline="30000">
                  <a:ea typeface="ヒラギノ角ゴ Pro W3" pitchFamily="-32" charset="-128"/>
                </a:rPr>
                <a:t>2-	 </a:t>
              </a:r>
              <a:r>
                <a:rPr lang="en-GB" altLang="en-US" sz="1600">
                  <a:ea typeface="ヒラギノ角ゴ Pro W3" pitchFamily="-32" charset="-128"/>
                </a:rPr>
                <a:t>Li</a:t>
              </a:r>
              <a:r>
                <a:rPr lang="en-GB" altLang="en-US" sz="1600" baseline="30000">
                  <a:ea typeface="ヒラギノ角ゴ Pro W3" pitchFamily="-32" charset="-128"/>
                </a:rPr>
                <a:t>+</a:t>
              </a:r>
            </a:p>
            <a:p>
              <a:pPr algn="ctr">
                <a:lnSpc>
                  <a:spcPct val="50000"/>
                </a:lnSpc>
                <a:spcBef>
                  <a:spcPct val="50000"/>
                </a:spcBef>
              </a:pPr>
              <a:r>
                <a:rPr lang="en-GB" altLang="en-US" sz="1600">
                  <a:ea typeface="ヒラギノ角ゴ Pro W3" pitchFamily="-32" charset="-128"/>
                </a:rPr>
                <a:t>Lithium oxide,</a:t>
              </a:r>
            </a:p>
            <a:p>
              <a:pPr algn="ctr">
                <a:lnSpc>
                  <a:spcPct val="50000"/>
                </a:lnSpc>
                <a:spcBef>
                  <a:spcPct val="50000"/>
                </a:spcBef>
              </a:pPr>
              <a:r>
                <a:rPr lang="en-GB" altLang="en-US" sz="1600">
                  <a:ea typeface="ヒラギノ角ゴ Pro W3" pitchFamily="-32" charset="-128"/>
                </a:rPr>
                <a:t>Li</a:t>
              </a:r>
              <a:r>
                <a:rPr lang="en-GB" altLang="en-US" sz="1600" baseline="-25000">
                  <a:ea typeface="ヒラギノ角ゴ Pro W3" pitchFamily="-32" charset="-128"/>
                </a:rPr>
                <a:t>2</a:t>
              </a:r>
              <a:r>
                <a:rPr lang="en-GB" altLang="en-US" sz="1600">
                  <a:ea typeface="ヒラギノ角ゴ Pro W3" pitchFamily="-32" charset="-128"/>
                </a:rPr>
                <a:t>O</a:t>
              </a:r>
            </a:p>
          </p:txBody>
        </p:sp>
        <p:sp>
          <p:nvSpPr>
            <p:cNvPr id="93" name="Line 358"/>
            <p:cNvSpPr>
              <a:spLocks noChangeShapeType="1"/>
            </p:cNvSpPr>
            <p:nvPr/>
          </p:nvSpPr>
          <p:spPr bwMode="auto">
            <a:xfrm>
              <a:off x="3706" y="3308"/>
              <a:ext cx="224" cy="1"/>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Tree>
    <p:extLst>
      <p:ext uri="{BB962C8B-B14F-4D97-AF65-F5344CB8AC3E}">
        <p14:creationId xmlns:p14="http://schemas.microsoft.com/office/powerpoint/2010/main" val="2775014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Covalent Bonds</a:t>
            </a:r>
          </a:p>
        </p:txBody>
      </p:sp>
      <p:sp>
        <p:nvSpPr>
          <p:cNvPr id="3" name="Content Placeholder 2"/>
          <p:cNvSpPr>
            <a:spLocks noGrp="1"/>
          </p:cNvSpPr>
          <p:nvPr>
            <p:ph idx="1"/>
          </p:nvPr>
        </p:nvSpPr>
        <p:spPr/>
        <p:txBody>
          <a:bodyPr/>
          <a:lstStyle/>
          <a:p>
            <a:pPr>
              <a:lnSpc>
                <a:spcPct val="100000"/>
              </a:lnSpc>
              <a:spcBef>
                <a:spcPts val="0"/>
              </a:spcBef>
              <a:spcAft>
                <a:spcPts val="0"/>
              </a:spcAft>
              <a:buFont typeface="Arial" panose="020B0604020202020204" pitchFamily="34" charset="0"/>
              <a:buChar char="•"/>
            </a:pPr>
            <a:r>
              <a:rPr lang="en-CA" sz="2200" dirty="0"/>
              <a:t>  Formed between two or more </a:t>
            </a:r>
            <a:r>
              <a:rPr lang="en-CA" sz="2200" u="sng" dirty="0"/>
              <a:t>non-metals</a:t>
            </a:r>
          </a:p>
          <a:p>
            <a:pPr marL="0" indent="0">
              <a:lnSpc>
                <a:spcPct val="100000"/>
              </a:lnSpc>
              <a:spcBef>
                <a:spcPts val="0"/>
              </a:spcBef>
              <a:spcAft>
                <a:spcPts val="0"/>
              </a:spcAft>
              <a:buNone/>
            </a:pPr>
            <a:endParaRPr lang="en-CA" sz="2200" dirty="0"/>
          </a:p>
          <a:p>
            <a:pPr>
              <a:lnSpc>
                <a:spcPct val="100000"/>
              </a:lnSpc>
              <a:spcBef>
                <a:spcPts val="0"/>
              </a:spcBef>
              <a:spcAft>
                <a:spcPts val="0"/>
              </a:spcAft>
              <a:buFont typeface="Arial" panose="020B0604020202020204" pitchFamily="34" charset="0"/>
              <a:buChar char="•"/>
            </a:pPr>
            <a:r>
              <a:rPr lang="en-CA" sz="2200" dirty="0"/>
              <a:t>  Valence electrons are </a:t>
            </a:r>
            <a:r>
              <a:rPr lang="en-CA" sz="2200" u="sng" dirty="0"/>
              <a:t>shared</a:t>
            </a:r>
            <a:r>
              <a:rPr lang="en-CA" sz="2200" dirty="0"/>
              <a:t> between atoms</a:t>
            </a:r>
          </a:p>
          <a:p>
            <a:pPr>
              <a:lnSpc>
                <a:spcPct val="100000"/>
              </a:lnSpc>
              <a:spcBef>
                <a:spcPts val="0"/>
              </a:spcBef>
              <a:spcAft>
                <a:spcPts val="0"/>
              </a:spcAft>
              <a:buFont typeface="Arial" panose="020B0604020202020204" pitchFamily="34" charset="0"/>
              <a:buChar char="•"/>
            </a:pPr>
            <a:endParaRPr lang="en-CA" sz="2200" dirty="0"/>
          </a:p>
          <a:p>
            <a:pPr>
              <a:lnSpc>
                <a:spcPct val="100000"/>
              </a:lnSpc>
              <a:spcBef>
                <a:spcPts val="0"/>
              </a:spcBef>
              <a:spcAft>
                <a:spcPts val="0"/>
              </a:spcAft>
              <a:buFont typeface="Arial" panose="020B0604020202020204" pitchFamily="34" charset="0"/>
              <a:buChar char="•"/>
            </a:pPr>
            <a:r>
              <a:rPr lang="en-CA" sz="2200" dirty="0"/>
              <a:t>  Compounds formed using covalent bonds are referred to as </a:t>
            </a:r>
            <a:r>
              <a:rPr lang="en-CA" sz="2200" u="sng" dirty="0"/>
              <a:t>molecules</a:t>
            </a:r>
            <a:r>
              <a:rPr lang="en-CA" sz="2200" dirty="0"/>
              <a:t>. (</a:t>
            </a:r>
            <a:r>
              <a:rPr lang="en-CA" sz="2200" dirty="0" err="1"/>
              <a:t>Eg</a:t>
            </a:r>
            <a:r>
              <a:rPr lang="en-CA" sz="2200" dirty="0"/>
              <a:t>. HF)</a:t>
            </a:r>
          </a:p>
          <a:p>
            <a:endParaRPr lang="en-CA" dirty="0"/>
          </a:p>
        </p:txBody>
      </p:sp>
      <p:grpSp>
        <p:nvGrpSpPr>
          <p:cNvPr id="4" name="Group 363"/>
          <p:cNvGrpSpPr>
            <a:grpSpLocks/>
          </p:cNvGrpSpPr>
          <p:nvPr/>
        </p:nvGrpSpPr>
        <p:grpSpPr bwMode="auto">
          <a:xfrm>
            <a:off x="1600200" y="4014216"/>
            <a:ext cx="8610600" cy="1854878"/>
            <a:chOff x="384" y="2208"/>
            <a:chExt cx="4896" cy="1056"/>
          </a:xfrm>
        </p:grpSpPr>
        <p:sp>
          <p:nvSpPr>
            <p:cNvPr id="5" name="Rectangle 364"/>
            <p:cNvSpPr>
              <a:spLocks noChangeArrowheads="1"/>
            </p:cNvSpPr>
            <p:nvPr/>
          </p:nvSpPr>
          <p:spPr bwMode="auto">
            <a:xfrm>
              <a:off x="384" y="2208"/>
              <a:ext cx="4896" cy="10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6" name="Oval 365"/>
            <p:cNvSpPr>
              <a:spLocks noChangeArrowheads="1"/>
            </p:cNvSpPr>
            <p:nvPr/>
          </p:nvSpPr>
          <p:spPr bwMode="auto">
            <a:xfrm>
              <a:off x="1144" y="2594"/>
              <a:ext cx="116" cy="117"/>
            </a:xfrm>
            <a:prstGeom prst="ellipse">
              <a:avLst/>
            </a:prstGeom>
            <a:gradFill rotWithShape="0">
              <a:gsLst>
                <a:gs pos="0">
                  <a:schemeClr val="bg1"/>
                </a:gs>
                <a:gs pos="100000">
                  <a:schemeClr val="accent1">
                    <a:alpha val="6000"/>
                  </a:scheme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7" name="Oval 366"/>
            <p:cNvSpPr>
              <a:spLocks noChangeArrowheads="1"/>
            </p:cNvSpPr>
            <p:nvPr/>
          </p:nvSpPr>
          <p:spPr bwMode="auto">
            <a:xfrm>
              <a:off x="1072" y="2522"/>
              <a:ext cx="259" cy="258"/>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8" name="Oval 367"/>
            <p:cNvSpPr>
              <a:spLocks noChangeArrowheads="1"/>
            </p:cNvSpPr>
            <p:nvPr/>
          </p:nvSpPr>
          <p:spPr bwMode="auto">
            <a:xfrm>
              <a:off x="1148" y="2599"/>
              <a:ext cx="109" cy="110"/>
            </a:xfrm>
            <a:prstGeom prst="ellipse">
              <a:avLst/>
            </a:prstGeom>
            <a:gradFill rotWithShape="0">
              <a:gsLst>
                <a:gs pos="0">
                  <a:schemeClr val="bg1"/>
                </a:gs>
                <a:gs pos="100000">
                  <a:schemeClr val="accent1">
                    <a:alpha val="6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9" name="Oval 368"/>
            <p:cNvSpPr>
              <a:spLocks noChangeArrowheads="1"/>
            </p:cNvSpPr>
            <p:nvPr/>
          </p:nvSpPr>
          <p:spPr bwMode="auto">
            <a:xfrm>
              <a:off x="1194" y="2513"/>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0" name="Oval 369"/>
            <p:cNvSpPr>
              <a:spLocks noChangeArrowheads="1"/>
            </p:cNvSpPr>
            <p:nvPr/>
          </p:nvSpPr>
          <p:spPr bwMode="auto">
            <a:xfrm>
              <a:off x="1916" y="2587"/>
              <a:ext cx="116" cy="117"/>
            </a:xfrm>
            <a:prstGeom prst="ellipse">
              <a:avLst/>
            </a:prstGeom>
            <a:gradFill rotWithShape="0">
              <a:gsLst>
                <a:gs pos="0">
                  <a:schemeClr val="bg1"/>
                </a:gs>
                <a:gs pos="100000">
                  <a:schemeClr val="accent1">
                    <a:alpha val="6000"/>
                  </a:scheme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1" name="Oval 370"/>
            <p:cNvSpPr>
              <a:spLocks noChangeArrowheads="1"/>
            </p:cNvSpPr>
            <p:nvPr/>
          </p:nvSpPr>
          <p:spPr bwMode="auto">
            <a:xfrm>
              <a:off x="1844" y="2515"/>
              <a:ext cx="259" cy="258"/>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2" name="Oval 371"/>
            <p:cNvSpPr>
              <a:spLocks noChangeArrowheads="1"/>
            </p:cNvSpPr>
            <p:nvPr/>
          </p:nvSpPr>
          <p:spPr bwMode="auto">
            <a:xfrm>
              <a:off x="1776" y="2442"/>
              <a:ext cx="401" cy="402"/>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3" name="Oval 372"/>
            <p:cNvSpPr>
              <a:spLocks noChangeArrowheads="1"/>
            </p:cNvSpPr>
            <p:nvPr/>
          </p:nvSpPr>
          <p:spPr bwMode="auto">
            <a:xfrm>
              <a:off x="1920" y="2592"/>
              <a:ext cx="109" cy="110"/>
            </a:xfrm>
            <a:prstGeom prst="ellipse">
              <a:avLst/>
            </a:prstGeom>
            <a:gradFill rotWithShape="0">
              <a:gsLst>
                <a:gs pos="0">
                  <a:schemeClr val="bg1"/>
                </a:gs>
                <a:gs pos="100000">
                  <a:schemeClr val="accent1">
                    <a:alpha val="6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4" name="Oval 373"/>
            <p:cNvSpPr>
              <a:spLocks noChangeArrowheads="1"/>
            </p:cNvSpPr>
            <p:nvPr/>
          </p:nvSpPr>
          <p:spPr bwMode="auto">
            <a:xfrm>
              <a:off x="1941" y="2507"/>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5" name="Oval 374"/>
            <p:cNvSpPr>
              <a:spLocks noChangeArrowheads="1"/>
            </p:cNvSpPr>
            <p:nvPr/>
          </p:nvSpPr>
          <p:spPr bwMode="auto">
            <a:xfrm>
              <a:off x="1978" y="2507"/>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6" name="Oval 375"/>
            <p:cNvSpPr>
              <a:spLocks noChangeArrowheads="1"/>
            </p:cNvSpPr>
            <p:nvPr/>
          </p:nvSpPr>
          <p:spPr bwMode="auto">
            <a:xfrm>
              <a:off x="1978" y="2832"/>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7" name="Oval 376"/>
            <p:cNvSpPr>
              <a:spLocks noChangeArrowheads="1"/>
            </p:cNvSpPr>
            <p:nvPr/>
          </p:nvSpPr>
          <p:spPr bwMode="auto">
            <a:xfrm>
              <a:off x="1941" y="2431"/>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8" name="Oval 377"/>
            <p:cNvSpPr>
              <a:spLocks noChangeArrowheads="1"/>
            </p:cNvSpPr>
            <p:nvPr/>
          </p:nvSpPr>
          <p:spPr bwMode="auto">
            <a:xfrm>
              <a:off x="1978" y="2431"/>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19" name="Oval 378"/>
            <p:cNvSpPr>
              <a:spLocks noChangeArrowheads="1"/>
            </p:cNvSpPr>
            <p:nvPr/>
          </p:nvSpPr>
          <p:spPr bwMode="auto">
            <a:xfrm rot="5400000">
              <a:off x="1942" y="2831"/>
              <a:ext cx="20"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20" name="Oval 379"/>
            <p:cNvSpPr>
              <a:spLocks noChangeArrowheads="1"/>
            </p:cNvSpPr>
            <p:nvPr/>
          </p:nvSpPr>
          <p:spPr bwMode="auto">
            <a:xfrm rot="5400000">
              <a:off x="1770" y="2647"/>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21" name="Oval 380"/>
            <p:cNvSpPr>
              <a:spLocks noChangeArrowheads="1"/>
            </p:cNvSpPr>
            <p:nvPr/>
          </p:nvSpPr>
          <p:spPr bwMode="auto">
            <a:xfrm rot="5400000">
              <a:off x="2168" y="2643"/>
              <a:ext cx="20"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22" name="Text Box 381"/>
            <p:cNvSpPr txBox="1">
              <a:spLocks noChangeArrowheads="1"/>
            </p:cNvSpPr>
            <p:nvPr/>
          </p:nvSpPr>
          <p:spPr bwMode="auto">
            <a:xfrm>
              <a:off x="741" y="2918"/>
              <a:ext cx="912"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spcBef>
                  <a:spcPct val="50000"/>
                </a:spcBef>
              </a:pPr>
              <a:r>
                <a:rPr lang="en-GB" altLang="en-US" sz="1400">
                  <a:ea typeface="ヒラギノ角ゴ Pro W3" pitchFamily="-32" charset="-128"/>
                </a:rPr>
                <a:t>Hydrogen</a:t>
              </a:r>
            </a:p>
          </p:txBody>
        </p:sp>
        <p:sp>
          <p:nvSpPr>
            <p:cNvPr id="23" name="Text Box 382"/>
            <p:cNvSpPr txBox="1">
              <a:spLocks noChangeArrowheads="1"/>
            </p:cNvSpPr>
            <p:nvPr/>
          </p:nvSpPr>
          <p:spPr bwMode="auto">
            <a:xfrm>
              <a:off x="1512" y="2918"/>
              <a:ext cx="912"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spcBef>
                  <a:spcPct val="50000"/>
                </a:spcBef>
              </a:pPr>
              <a:r>
                <a:rPr lang="en-GB" altLang="en-US" sz="1400">
                  <a:ea typeface="ヒラギノ角ゴ Pro W3" pitchFamily="-32" charset="-128"/>
                </a:rPr>
                <a:t>Fluorine </a:t>
              </a:r>
            </a:p>
          </p:txBody>
        </p:sp>
        <p:sp>
          <p:nvSpPr>
            <p:cNvPr id="24" name="Text Box 383"/>
            <p:cNvSpPr txBox="1">
              <a:spLocks noChangeArrowheads="1"/>
            </p:cNvSpPr>
            <p:nvPr/>
          </p:nvSpPr>
          <p:spPr bwMode="auto">
            <a:xfrm>
              <a:off x="1487" y="2533"/>
              <a:ext cx="192"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spcBef>
                  <a:spcPct val="50000"/>
                </a:spcBef>
              </a:pPr>
              <a:r>
                <a:rPr lang="en-GB" altLang="en-US" sz="1400">
                  <a:ea typeface="ヒラギノ角ゴ Pro W3" pitchFamily="-32" charset="-128"/>
                </a:rPr>
                <a:t>+</a:t>
              </a:r>
            </a:p>
          </p:txBody>
        </p:sp>
        <p:sp>
          <p:nvSpPr>
            <p:cNvPr id="25" name="Line 384"/>
            <p:cNvSpPr>
              <a:spLocks noChangeShapeType="1"/>
            </p:cNvSpPr>
            <p:nvPr/>
          </p:nvSpPr>
          <p:spPr bwMode="auto">
            <a:xfrm>
              <a:off x="2379" y="2646"/>
              <a:ext cx="22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6" name="Text Box 385"/>
            <p:cNvSpPr txBox="1">
              <a:spLocks noChangeArrowheads="1"/>
            </p:cNvSpPr>
            <p:nvPr/>
          </p:nvSpPr>
          <p:spPr bwMode="auto">
            <a:xfrm>
              <a:off x="2534" y="2907"/>
              <a:ext cx="1153"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spcBef>
                  <a:spcPct val="50000"/>
                </a:spcBef>
              </a:pPr>
              <a:r>
                <a:rPr lang="en-GB" altLang="en-US" sz="1400">
                  <a:ea typeface="ヒラギノ角ゴ Pro W3" pitchFamily="-32" charset="-128"/>
                </a:rPr>
                <a:t>Electrons are shared</a:t>
              </a:r>
            </a:p>
          </p:txBody>
        </p:sp>
        <p:sp>
          <p:nvSpPr>
            <p:cNvPr id="27" name="Oval 386"/>
            <p:cNvSpPr>
              <a:spLocks noChangeArrowheads="1"/>
            </p:cNvSpPr>
            <p:nvPr/>
          </p:nvSpPr>
          <p:spPr bwMode="auto">
            <a:xfrm>
              <a:off x="3165" y="2593"/>
              <a:ext cx="116" cy="117"/>
            </a:xfrm>
            <a:prstGeom prst="ellipse">
              <a:avLst/>
            </a:prstGeom>
            <a:gradFill rotWithShape="0">
              <a:gsLst>
                <a:gs pos="0">
                  <a:schemeClr val="bg1"/>
                </a:gs>
                <a:gs pos="100000">
                  <a:schemeClr val="accent1">
                    <a:alpha val="6000"/>
                  </a:scheme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28" name="Oval 387"/>
            <p:cNvSpPr>
              <a:spLocks noChangeArrowheads="1"/>
            </p:cNvSpPr>
            <p:nvPr/>
          </p:nvSpPr>
          <p:spPr bwMode="auto">
            <a:xfrm>
              <a:off x="3093" y="2521"/>
              <a:ext cx="259" cy="258"/>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29" name="Oval 388"/>
            <p:cNvSpPr>
              <a:spLocks noChangeArrowheads="1"/>
            </p:cNvSpPr>
            <p:nvPr/>
          </p:nvSpPr>
          <p:spPr bwMode="auto">
            <a:xfrm>
              <a:off x="3025" y="2448"/>
              <a:ext cx="401" cy="402"/>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0" name="Oval 389"/>
            <p:cNvSpPr>
              <a:spLocks noChangeArrowheads="1"/>
            </p:cNvSpPr>
            <p:nvPr/>
          </p:nvSpPr>
          <p:spPr bwMode="auto">
            <a:xfrm>
              <a:off x="3169" y="2598"/>
              <a:ext cx="109" cy="110"/>
            </a:xfrm>
            <a:prstGeom prst="ellipse">
              <a:avLst/>
            </a:prstGeom>
            <a:gradFill rotWithShape="0">
              <a:gsLst>
                <a:gs pos="0">
                  <a:schemeClr val="bg1"/>
                </a:gs>
                <a:gs pos="100000">
                  <a:schemeClr val="accent1">
                    <a:alpha val="6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1" name="Oval 390"/>
            <p:cNvSpPr>
              <a:spLocks noChangeArrowheads="1"/>
            </p:cNvSpPr>
            <p:nvPr/>
          </p:nvSpPr>
          <p:spPr bwMode="auto">
            <a:xfrm>
              <a:off x="2834" y="2591"/>
              <a:ext cx="116" cy="117"/>
            </a:xfrm>
            <a:prstGeom prst="ellipse">
              <a:avLst/>
            </a:prstGeom>
            <a:gradFill rotWithShape="0">
              <a:gsLst>
                <a:gs pos="0">
                  <a:schemeClr val="bg1"/>
                </a:gs>
                <a:gs pos="100000">
                  <a:schemeClr val="accent1">
                    <a:alpha val="6000"/>
                  </a:scheme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2" name="Oval 391"/>
            <p:cNvSpPr>
              <a:spLocks noChangeArrowheads="1"/>
            </p:cNvSpPr>
            <p:nvPr/>
          </p:nvSpPr>
          <p:spPr bwMode="auto">
            <a:xfrm>
              <a:off x="2762" y="2519"/>
              <a:ext cx="259" cy="258"/>
            </a:xfrm>
            <a:prstGeom prst="ellipse">
              <a:avLst/>
            </a:prstGeom>
            <a:gradFill rotWithShape="0">
              <a:gsLst>
                <a:gs pos="0">
                  <a:srgbClr val="FFFFFF">
                    <a:alpha val="6000"/>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3" name="Oval 392"/>
            <p:cNvSpPr>
              <a:spLocks noChangeArrowheads="1"/>
            </p:cNvSpPr>
            <p:nvPr/>
          </p:nvSpPr>
          <p:spPr bwMode="auto">
            <a:xfrm>
              <a:off x="2838" y="2596"/>
              <a:ext cx="109" cy="110"/>
            </a:xfrm>
            <a:prstGeom prst="ellipse">
              <a:avLst/>
            </a:prstGeom>
            <a:gradFill rotWithShape="0">
              <a:gsLst>
                <a:gs pos="0">
                  <a:schemeClr val="bg1"/>
                </a:gs>
                <a:gs pos="100000">
                  <a:schemeClr val="accent1">
                    <a:alpha val="6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4" name="Oval 393"/>
            <p:cNvSpPr>
              <a:spLocks noChangeArrowheads="1"/>
            </p:cNvSpPr>
            <p:nvPr/>
          </p:nvSpPr>
          <p:spPr bwMode="auto">
            <a:xfrm>
              <a:off x="3010" y="2619"/>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5" name="Oval 394"/>
            <p:cNvSpPr>
              <a:spLocks noChangeArrowheads="1"/>
            </p:cNvSpPr>
            <p:nvPr/>
          </p:nvSpPr>
          <p:spPr bwMode="auto">
            <a:xfrm rot="5400000">
              <a:off x="3008" y="2663"/>
              <a:ext cx="20"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6" name="Oval 395"/>
            <p:cNvSpPr>
              <a:spLocks noChangeArrowheads="1"/>
            </p:cNvSpPr>
            <p:nvPr/>
          </p:nvSpPr>
          <p:spPr bwMode="auto">
            <a:xfrm>
              <a:off x="2165" y="2598"/>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7" name="Oval 396"/>
            <p:cNvSpPr>
              <a:spLocks noChangeArrowheads="1"/>
            </p:cNvSpPr>
            <p:nvPr/>
          </p:nvSpPr>
          <p:spPr bwMode="auto">
            <a:xfrm>
              <a:off x="3167" y="2602"/>
              <a:ext cx="109" cy="110"/>
            </a:xfrm>
            <a:prstGeom prst="ellipse">
              <a:avLst/>
            </a:prstGeom>
            <a:gradFill rotWithShape="0">
              <a:gsLst>
                <a:gs pos="0">
                  <a:schemeClr val="bg1"/>
                </a:gs>
                <a:gs pos="100000">
                  <a:schemeClr val="accent1">
                    <a:alpha val="6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8" name="Oval 397"/>
            <p:cNvSpPr>
              <a:spLocks noChangeArrowheads="1"/>
            </p:cNvSpPr>
            <p:nvPr/>
          </p:nvSpPr>
          <p:spPr bwMode="auto">
            <a:xfrm>
              <a:off x="3194" y="2517"/>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39" name="Oval 398"/>
            <p:cNvSpPr>
              <a:spLocks noChangeArrowheads="1"/>
            </p:cNvSpPr>
            <p:nvPr/>
          </p:nvSpPr>
          <p:spPr bwMode="auto">
            <a:xfrm>
              <a:off x="3231" y="2517"/>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40" name="Oval 399"/>
            <p:cNvSpPr>
              <a:spLocks noChangeArrowheads="1"/>
            </p:cNvSpPr>
            <p:nvPr/>
          </p:nvSpPr>
          <p:spPr bwMode="auto">
            <a:xfrm>
              <a:off x="3231" y="2842"/>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41" name="Oval 400"/>
            <p:cNvSpPr>
              <a:spLocks noChangeArrowheads="1"/>
            </p:cNvSpPr>
            <p:nvPr/>
          </p:nvSpPr>
          <p:spPr bwMode="auto">
            <a:xfrm>
              <a:off x="3194" y="2441"/>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42" name="Oval 401"/>
            <p:cNvSpPr>
              <a:spLocks noChangeArrowheads="1"/>
            </p:cNvSpPr>
            <p:nvPr/>
          </p:nvSpPr>
          <p:spPr bwMode="auto">
            <a:xfrm>
              <a:off x="3231" y="2441"/>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43" name="Oval 402"/>
            <p:cNvSpPr>
              <a:spLocks noChangeArrowheads="1"/>
            </p:cNvSpPr>
            <p:nvPr/>
          </p:nvSpPr>
          <p:spPr bwMode="auto">
            <a:xfrm rot="5400000">
              <a:off x="3195" y="2841"/>
              <a:ext cx="20"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44" name="Oval 403"/>
            <p:cNvSpPr>
              <a:spLocks noChangeArrowheads="1"/>
            </p:cNvSpPr>
            <p:nvPr/>
          </p:nvSpPr>
          <p:spPr bwMode="auto">
            <a:xfrm rot="5400000">
              <a:off x="3415" y="2653"/>
              <a:ext cx="20"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45" name="Oval 404"/>
            <p:cNvSpPr>
              <a:spLocks noChangeArrowheads="1"/>
            </p:cNvSpPr>
            <p:nvPr/>
          </p:nvSpPr>
          <p:spPr bwMode="auto">
            <a:xfrm>
              <a:off x="3412" y="2608"/>
              <a:ext cx="19"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endParaRPr lang="en-US" altLang="en-US"/>
            </a:p>
          </p:txBody>
        </p:sp>
        <p:sp>
          <p:nvSpPr>
            <p:cNvPr id="46" name="Line 405"/>
            <p:cNvSpPr>
              <a:spLocks noChangeShapeType="1"/>
            </p:cNvSpPr>
            <p:nvPr/>
          </p:nvSpPr>
          <p:spPr bwMode="auto">
            <a:xfrm>
              <a:off x="3604" y="2645"/>
              <a:ext cx="22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7" name="Text Box 406"/>
            <p:cNvSpPr txBox="1">
              <a:spLocks noChangeArrowheads="1"/>
            </p:cNvSpPr>
            <p:nvPr/>
          </p:nvSpPr>
          <p:spPr bwMode="auto">
            <a:xfrm>
              <a:off x="3843" y="2551"/>
              <a:ext cx="1122"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spcBef>
                  <a:spcPct val="50000"/>
                </a:spcBef>
              </a:pPr>
              <a:r>
                <a:rPr lang="en-GB" altLang="en-US" sz="1400">
                  <a:ea typeface="ヒラギノ角ゴ Pro W3" pitchFamily="-32" charset="-128"/>
                </a:rPr>
                <a:t>Hydrogen fluoride</a:t>
              </a:r>
            </a:p>
          </p:txBody>
        </p:sp>
      </p:grpSp>
    </p:spTree>
    <p:extLst>
      <p:ext uri="{BB962C8B-B14F-4D97-AF65-F5344CB8AC3E}">
        <p14:creationId xmlns:p14="http://schemas.microsoft.com/office/powerpoint/2010/main" val="520829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Diatomic Molecules</a:t>
            </a:r>
          </a:p>
        </p:txBody>
      </p:sp>
      <p:sp>
        <p:nvSpPr>
          <p:cNvPr id="3" name="Content Placeholder 2"/>
          <p:cNvSpPr>
            <a:spLocks noGrp="1"/>
          </p:cNvSpPr>
          <p:nvPr>
            <p:ph idx="1"/>
          </p:nvPr>
        </p:nvSpPr>
        <p:spPr/>
        <p:txBody>
          <a:bodyPr/>
          <a:lstStyle/>
          <a:p>
            <a:pPr>
              <a:buFont typeface="Arial" panose="020B0604020202020204" pitchFamily="34" charset="0"/>
              <a:buChar char="•"/>
            </a:pPr>
            <a:r>
              <a:rPr lang="en-CA" sz="2200" dirty="0"/>
              <a:t>    A special type of molecule is called a </a:t>
            </a:r>
            <a:r>
              <a:rPr lang="en-CA" sz="2200" u="sng" dirty="0"/>
              <a:t>diatomic</a:t>
            </a:r>
            <a:r>
              <a:rPr lang="en-CA" sz="2200" dirty="0"/>
              <a:t> molecule. It occurs when 2 atoms of the </a:t>
            </a:r>
            <a:r>
              <a:rPr lang="en-CA" sz="2200" u="sng" dirty="0"/>
              <a:t>same element</a:t>
            </a:r>
            <a:r>
              <a:rPr lang="en-CA" sz="2200" dirty="0"/>
              <a:t> share their valence electrons.</a:t>
            </a:r>
          </a:p>
          <a:p>
            <a:pPr>
              <a:buFont typeface="Arial" panose="020B0604020202020204" pitchFamily="34" charset="0"/>
              <a:buChar char="•"/>
            </a:pPr>
            <a:endParaRPr lang="en-CA" dirty="0"/>
          </a:p>
        </p:txBody>
      </p:sp>
      <p:pic>
        <p:nvPicPr>
          <p:cNvPr id="7" name="Picture 2" descr="UnhappyFAt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9503" y="2975420"/>
            <a:ext cx="4114800" cy="27336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appyFAt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6526" y="3065907"/>
            <a:ext cx="4448175" cy="255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1803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Diatomic Molecules</a:t>
            </a:r>
          </a:p>
        </p:txBody>
      </p:sp>
      <p:pic>
        <p:nvPicPr>
          <p:cNvPr id="5" name="Picture 4" descr="http://centros.edu.xunta.es/iesames/webantiga/webfq/EUSECTSUSO/chem_phys_bac/Chemistry_2/chemical_bonding_archivos/image049.jpg"/>
          <p:cNvPicPr/>
          <p:nvPr/>
        </p:nvPicPr>
        <p:blipFill rotWithShape="1">
          <a:blip r:embed="rId2">
            <a:extLst>
              <a:ext uri="{28A0092B-C50C-407E-A947-70E740481C1C}">
                <a14:useLocalDpi xmlns:a14="http://schemas.microsoft.com/office/drawing/2010/main" val="0"/>
              </a:ext>
            </a:extLst>
          </a:blip>
          <a:srcRect r="33121"/>
          <a:stretch/>
        </p:blipFill>
        <p:spPr bwMode="auto">
          <a:xfrm>
            <a:off x="4588764" y="1908663"/>
            <a:ext cx="2667000" cy="1371600"/>
          </a:xfrm>
          <a:prstGeom prst="rect">
            <a:avLst/>
          </a:prstGeom>
          <a:noFill/>
          <a:ln>
            <a:noFill/>
          </a:ln>
          <a:extLst>
            <a:ext uri="{53640926-AAD7-44D8-BBD7-CCE9431645EC}">
              <a14:shadowObscured xmlns:a14="http://schemas.microsoft.com/office/drawing/2010/main"/>
            </a:ext>
          </a:extLst>
        </p:spPr>
      </p:pic>
      <p:pic>
        <p:nvPicPr>
          <p:cNvPr id="6" name="Picture 5" descr="http://2012books.lardbucket.org/books/principles-of-general-chemistry-v1.0m/section_06/2f12df6d0f8a28e11590f15fa3605a93.jpg"/>
          <p:cNvPicPr/>
          <p:nvPr/>
        </p:nvPicPr>
        <p:blipFill rotWithShape="1">
          <a:blip r:embed="rId3">
            <a:extLst>
              <a:ext uri="{28A0092B-C50C-407E-A947-70E740481C1C}">
                <a14:useLocalDpi xmlns:a14="http://schemas.microsoft.com/office/drawing/2010/main" val="0"/>
              </a:ext>
            </a:extLst>
          </a:blip>
          <a:srcRect b="53312"/>
          <a:stretch/>
        </p:blipFill>
        <p:spPr bwMode="auto">
          <a:xfrm>
            <a:off x="2359152" y="3451566"/>
            <a:ext cx="7287768" cy="199636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8707889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665</TotalTime>
  <Words>568</Words>
  <Application>Microsoft Office PowerPoint</Application>
  <PresentationFormat>Widescreen</PresentationFormat>
  <Paragraphs>124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Baskerville Old Face</vt:lpstr>
      <vt:lpstr>Calibri</vt:lpstr>
      <vt:lpstr>Calibri Light</vt:lpstr>
      <vt:lpstr>Retrospect</vt:lpstr>
      <vt:lpstr>Bonding</vt:lpstr>
      <vt:lpstr>Chemical Reactivity</vt:lpstr>
      <vt:lpstr>Ion Formation</vt:lpstr>
      <vt:lpstr>Cations vs Anions</vt:lpstr>
      <vt:lpstr>Forming Compounds</vt:lpstr>
      <vt:lpstr>Ionic Bonds</vt:lpstr>
      <vt:lpstr>Covalent Bonds</vt:lpstr>
      <vt:lpstr>Diatomic Molecules</vt:lpstr>
      <vt:lpstr>Diatomic Molecules</vt:lpstr>
      <vt:lpstr>Diatomic Molecules</vt:lpstr>
      <vt:lpstr>Ionic vs Covalent Properties</vt:lpstr>
      <vt:lpstr>Any questions?</vt:lpstr>
    </vt:vector>
  </TitlesOfParts>
  <Company>PACSD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Welter</dc:creator>
  <cp:lastModifiedBy>Deana Barrett</cp:lastModifiedBy>
  <cp:revision>57</cp:revision>
  <cp:lastPrinted>2014-09-20T20:06:42Z</cp:lastPrinted>
  <dcterms:created xsi:type="dcterms:W3CDTF">2014-09-02T19:01:26Z</dcterms:created>
  <dcterms:modified xsi:type="dcterms:W3CDTF">2019-11-09T17:54:27Z</dcterms:modified>
</cp:coreProperties>
</file>