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92" r:id="rId2"/>
    <p:sldId id="302" r:id="rId3"/>
    <p:sldId id="304" r:id="rId4"/>
    <p:sldId id="314" r:id="rId5"/>
    <p:sldId id="313" r:id="rId6"/>
    <p:sldId id="316" r:id="rId7"/>
    <p:sldId id="300" r:id="rId8"/>
    <p:sldId id="315" r:id="rId9"/>
    <p:sldId id="295" r:id="rId10"/>
    <p:sldId id="294" r:id="rId11"/>
    <p:sldId id="293" r:id="rId12"/>
    <p:sldId id="298" r:id="rId13"/>
    <p:sldId id="336" r:id="rId14"/>
    <p:sldId id="297" r:id="rId15"/>
    <p:sldId id="308" r:id="rId16"/>
    <p:sldId id="307" r:id="rId17"/>
    <p:sldId id="312" r:id="rId18"/>
    <p:sldId id="303" r:id="rId19"/>
    <p:sldId id="306" r:id="rId20"/>
    <p:sldId id="311" r:id="rId21"/>
    <p:sldId id="309" r:id="rId22"/>
    <p:sldId id="310" r:id="rId23"/>
    <p:sldId id="330" r:id="rId24"/>
    <p:sldId id="334" r:id="rId25"/>
    <p:sldId id="322" r:id="rId26"/>
    <p:sldId id="323" r:id="rId27"/>
    <p:sldId id="324" r:id="rId28"/>
    <p:sldId id="325" r:id="rId29"/>
    <p:sldId id="339" r:id="rId30"/>
    <p:sldId id="340" r:id="rId31"/>
    <p:sldId id="328" r:id="rId32"/>
    <p:sldId id="341" r:id="rId33"/>
    <p:sldId id="342" r:id="rId34"/>
    <p:sldId id="329" r:id="rId35"/>
    <p:sldId id="345" r:id="rId36"/>
    <p:sldId id="343" r:id="rId37"/>
    <p:sldId id="346" r:id="rId38"/>
    <p:sldId id="347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>
      <p:cViewPr varScale="1">
        <p:scale>
          <a:sx n="73" d="100"/>
          <a:sy n="73" d="100"/>
        </p:scale>
        <p:origin x="2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ED90D9-2DCA-4186-9544-792A1714EAE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C2632C-A1AE-4AAD-8D54-D4532B729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29CA51-AA74-437C-8999-49C5311E14D0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229D15-7EDA-4990-BEDE-94CCB4824D1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78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597287-B0B8-4E5A-8384-A2FAC7275895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6A127-15DF-4743-9D50-47B19679BD9B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70D746D-0E70-478A-B5F8-413C2E40B310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B3F1-B334-43ED-970B-83E8B0AD5489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3200"/>
            </a:lvl1pPr>
            <a:lvl2pPr marL="640080" indent="-274320">
              <a:buSzPct val="125000"/>
              <a:buFont typeface="Arial" panose="020B0604020202020204" pitchFamily="34" charset="0"/>
              <a:buChar char="•"/>
              <a:defRPr/>
            </a:lvl2pPr>
            <a:lvl3pPr marL="914400" indent="-228600">
              <a:buSzPct val="125000"/>
              <a:buFont typeface="Arial" panose="020B0604020202020204" pitchFamily="34" charset="0"/>
              <a:buChar char="•"/>
              <a:defRPr/>
            </a:lvl3pPr>
            <a:lvl4pPr marL="1371600" indent="-228600">
              <a:buSzPct val="125000"/>
              <a:buFont typeface="Arial" panose="020B0604020202020204" pitchFamily="34" charset="0"/>
              <a:buChar char="•"/>
              <a:defRPr/>
            </a:lvl4pPr>
            <a:lvl5pPr marL="1828800" indent="-228600">
              <a:buSzPct val="125000"/>
              <a:buFont typeface="Arial" panose="020B0604020202020204" pitchFamily="34" charset="0"/>
              <a:buChar char="•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86E-4E3C-47CF-A0BC-6A3AFAC81DEA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F7BF8D-95BA-471D-8334-18BA09659D1F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64BDB1E-2218-4BB3-A0A4-4F02DA195E76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6196-30DE-4339-A163-AE52CC2CBDCE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5E50-EC3E-40C6-96E3-928700A5DEC7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114D-CFB8-4D9D-A5C3-79069D0A3080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B9F0AE0-86DE-4F00-BD9A-13C4DC4464D5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7F4E88-8506-4527-95B1-3DF57B03717A}" type="datetime1">
              <a:rPr lang="en-CA" smtClean="0"/>
              <a:pPr/>
              <a:t>25/10/2018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BF64BD-1115-4390-8E25-95EF18182E1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a/url?sa=i&amp;rct=j&amp;q=climate+change&amp;source=images&amp;cd=&amp;cad=rja&amp;uact=8&amp;ved=0CAcQjRw&amp;url=http://blogs.telegraph.co.uk/news/tomchiversscience/100188288/the-us-election-has-put-climate-change-back-on-the-political-agenda/&amp;ei=erp8VKOwKK6cigLuooDICg&amp;bvm=bv.80642063,d.aWw&amp;psig=AFQjCNE2g18Cz7WMVxZyZYw9fqLrvXDOyA&amp;ust=141754673830833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Ttp7XvefQAhVDyWMKHaRUB1oQjRwIBw&amp;url=http://news.nationalpost.com/news/canada/climate-change-is-this-what-the-future-will-look-like&amp;psig=AFQjCNF697iUVMOK-4Q0ENhe3hV49lEw5A&amp;ust=1481385613532728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228600"/>
            <a:ext cx="838200" cy="381000"/>
          </a:xfrm>
        </p:spPr>
        <p:txBody>
          <a:bodyPr/>
          <a:lstStyle/>
          <a:p>
            <a:fld id="{BEBF64BD-1115-4390-8E25-95EF18182E1B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49" y="548680"/>
            <a:ext cx="8352362" cy="5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Ice Cores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8166" y="1844824"/>
            <a:ext cx="4316288" cy="4872688"/>
          </a:xfrm>
        </p:spPr>
        <p:txBody>
          <a:bodyPr>
            <a:normAutofit/>
          </a:bodyPr>
          <a:lstStyle/>
          <a:p>
            <a:r>
              <a:rPr lang="en-CA" dirty="0" smtClean="0"/>
              <a:t>Air </a:t>
            </a:r>
            <a:r>
              <a:rPr lang="en-CA" dirty="0"/>
              <a:t>bubbles in the ice can help measure atmospheric CO</a:t>
            </a:r>
            <a:r>
              <a:rPr lang="en-CA" baseline="-25000" dirty="0"/>
              <a:t>2</a:t>
            </a:r>
            <a:r>
              <a:rPr lang="en-CA" dirty="0"/>
              <a:t> levels at the time the ice was laid down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30" y="1760761"/>
            <a:ext cx="3887072" cy="233224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1760"/>
            <a:ext cx="3833622" cy="21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08520" y="6237312"/>
            <a:ext cx="533400" cy="381000"/>
          </a:xfrm>
        </p:spPr>
        <p:txBody>
          <a:bodyPr>
            <a:normAutofit/>
          </a:bodyPr>
          <a:lstStyle/>
          <a:p>
            <a:fld id="{BEBF64BD-1115-4390-8E25-95EF18182E1B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589301" cy="5214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508" y="5331593"/>
            <a:ext cx="9001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/>
              <a:t>Ice cores show that atmospheric CO</a:t>
            </a:r>
            <a:r>
              <a:rPr lang="en-CA" sz="3000" baseline="-25000" dirty="0"/>
              <a:t>2</a:t>
            </a:r>
            <a:r>
              <a:rPr lang="en-CA" sz="3000" dirty="0"/>
              <a:t> levels </a:t>
            </a:r>
            <a:endParaRPr lang="en-CA" sz="3000" dirty="0" smtClean="0"/>
          </a:p>
          <a:p>
            <a:pPr algn="ctr"/>
            <a:r>
              <a:rPr lang="en-CA" sz="3000" dirty="0" smtClean="0"/>
              <a:t>have </a:t>
            </a:r>
            <a:r>
              <a:rPr lang="en-CA" sz="3000" u="sng" dirty="0"/>
              <a:t>never</a:t>
            </a:r>
            <a:r>
              <a:rPr lang="en-CA" sz="3000" dirty="0"/>
              <a:t> exceeded </a:t>
            </a:r>
            <a:r>
              <a:rPr lang="en-CA" sz="3000" u="sng" dirty="0"/>
              <a:t>300 ppm</a:t>
            </a:r>
            <a:r>
              <a:rPr lang="en-CA" sz="3000" dirty="0"/>
              <a:t> in the last 650,000 years.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32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533400" cy="381000"/>
          </a:xfrm>
        </p:spPr>
        <p:txBody>
          <a:bodyPr>
            <a:normAutofit/>
          </a:bodyPr>
          <a:lstStyle/>
          <a:p>
            <a:fld id="{BEBF64BD-1115-4390-8E25-95EF18182E1B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3862" y="5613737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/>
              <a:t>Today’s </a:t>
            </a:r>
            <a:r>
              <a:rPr lang="en-CA" sz="3000" dirty="0"/>
              <a:t>atmospheric CO</a:t>
            </a:r>
            <a:r>
              <a:rPr lang="en-CA" sz="3000" baseline="-25000" dirty="0"/>
              <a:t>2</a:t>
            </a:r>
            <a:r>
              <a:rPr lang="en-CA" sz="3000" dirty="0"/>
              <a:t> </a:t>
            </a:r>
            <a:r>
              <a:rPr lang="en-CA" sz="3000" dirty="0" smtClean="0"/>
              <a:t>level is </a:t>
            </a:r>
          </a:p>
          <a:p>
            <a:pPr algn="ctr"/>
            <a:r>
              <a:rPr lang="en-CA" sz="3000" u="sng" dirty="0" smtClean="0"/>
              <a:t>404 ppm!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1662"/>
            <a:ext cx="65913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88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9704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800" b="1" dirty="0" smtClean="0"/>
              <a:t>Atmospheric carbon dioxide is at its highest level in human history.</a:t>
            </a:r>
            <a:endParaRPr lang="en-CA" sz="3800" b="1" dirty="0"/>
          </a:p>
        </p:txBody>
      </p:sp>
    </p:spTree>
    <p:extLst>
      <p:ext uri="{BB962C8B-B14F-4D97-AF65-F5344CB8AC3E}">
        <p14:creationId xmlns:p14="http://schemas.microsoft.com/office/powerpoint/2010/main" val="42112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Increasing CO</a:t>
            </a:r>
            <a:r>
              <a:rPr lang="en-CA" baseline="-25000" dirty="0" smtClean="0"/>
              <a:t>2</a:t>
            </a:r>
            <a:r>
              <a:rPr lang="en-CA" dirty="0"/>
              <a:t> levels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1577783"/>
            <a:ext cx="5256584" cy="4863769"/>
          </a:xfrm>
        </p:spPr>
        <p:txBody>
          <a:bodyPr/>
          <a:lstStyle/>
          <a:p>
            <a:r>
              <a:rPr lang="en-CA" dirty="0" smtClean="0"/>
              <a:t>Scientists believe the increase in </a:t>
            </a:r>
            <a:r>
              <a:rPr lang="en-CA" dirty="0"/>
              <a:t>CO</a:t>
            </a:r>
            <a:r>
              <a:rPr lang="en-CA" baseline="-25000" dirty="0"/>
              <a:t>2</a:t>
            </a:r>
            <a:r>
              <a:rPr lang="en-CA" dirty="0"/>
              <a:t> </a:t>
            </a:r>
            <a:r>
              <a:rPr lang="en-CA" dirty="0" smtClean="0"/>
              <a:t>levels is caused by </a:t>
            </a:r>
            <a:r>
              <a:rPr lang="en-CA" u="sng" dirty="0" smtClean="0"/>
              <a:t>human activities</a:t>
            </a:r>
            <a:r>
              <a:rPr lang="en-CA" dirty="0" smtClean="0"/>
              <a:t> such as: </a:t>
            </a:r>
          </a:p>
          <a:p>
            <a:endParaRPr lang="en-CA" dirty="0" smtClean="0"/>
          </a:p>
          <a:p>
            <a:pPr lvl="1"/>
            <a:r>
              <a:rPr lang="en-CA" sz="2800" dirty="0" smtClean="0"/>
              <a:t>Burning fossil fuels</a:t>
            </a:r>
          </a:p>
          <a:p>
            <a:pPr lvl="1"/>
            <a:r>
              <a:rPr lang="en-CA" sz="2800" dirty="0" smtClean="0"/>
              <a:t>Deforestation</a:t>
            </a:r>
          </a:p>
          <a:p>
            <a:pPr lvl="1"/>
            <a:r>
              <a:rPr lang="en-CA" sz="2800" dirty="0" smtClean="0"/>
              <a:t>Agricultural practices</a:t>
            </a:r>
          </a:p>
          <a:p>
            <a:pPr lvl="1"/>
            <a:r>
              <a:rPr lang="en-CA" sz="2800" dirty="0" smtClean="0"/>
              <a:t>Industrial processes  </a:t>
            </a:r>
            <a:endParaRPr lang="en-CA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77783"/>
            <a:ext cx="3375905" cy="266780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612" y="4437112"/>
            <a:ext cx="3344919" cy="225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Increasing CO</a:t>
            </a:r>
            <a:r>
              <a:rPr lang="en-CA" baseline="-25000" dirty="0"/>
              <a:t>2</a:t>
            </a:r>
            <a:r>
              <a:rPr lang="en-CA" dirty="0"/>
              <a:t> levels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" y="1772816"/>
            <a:ext cx="4705847" cy="3672408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CA" sz="3200" dirty="0"/>
              <a:t>Some of the excess CO</a:t>
            </a:r>
            <a:r>
              <a:rPr lang="en-CA" sz="3200" baseline="-25000" dirty="0"/>
              <a:t>2 </a:t>
            </a:r>
            <a:r>
              <a:rPr lang="en-CA" sz="3200" dirty="0"/>
              <a:t>ends up in carbon </a:t>
            </a:r>
            <a:r>
              <a:rPr lang="en-CA" sz="3200" u="sng" dirty="0"/>
              <a:t>sinks</a:t>
            </a:r>
            <a:r>
              <a:rPr lang="en-CA" sz="3200" dirty="0"/>
              <a:t> such as oceans and forests. </a:t>
            </a:r>
            <a:endParaRPr lang="en-CA" sz="3200" dirty="0" smtClean="0"/>
          </a:p>
          <a:p>
            <a:endParaRPr lang="en-CA" sz="3200" dirty="0"/>
          </a:p>
          <a:p>
            <a:r>
              <a:rPr lang="en-CA" sz="3200" dirty="0" smtClean="0"/>
              <a:t>However</a:t>
            </a:r>
            <a:r>
              <a:rPr lang="en-CA" sz="3200" dirty="0"/>
              <a:t>, about half ends up in the </a:t>
            </a:r>
            <a:r>
              <a:rPr lang="en-CA" sz="3200" u="sng" dirty="0"/>
              <a:t>atmosphere</a:t>
            </a:r>
            <a:r>
              <a:rPr lang="en-CA" sz="3200" dirty="0"/>
              <a:t>!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2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Anthropogenic Greenhouse Effect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3200" dirty="0"/>
              <a:t>As the concentration of CO</a:t>
            </a:r>
            <a:r>
              <a:rPr lang="en-CA" sz="3200" baseline="-25000" dirty="0"/>
              <a:t>2 </a:t>
            </a:r>
            <a:r>
              <a:rPr lang="en-CA" sz="3200" dirty="0"/>
              <a:t>and other </a:t>
            </a:r>
            <a:r>
              <a:rPr lang="en-CA" sz="3200" dirty="0" smtClean="0"/>
              <a:t>greenhouse gases (GHGs) </a:t>
            </a:r>
            <a:r>
              <a:rPr lang="en-CA" sz="3200" dirty="0"/>
              <a:t>increase, </a:t>
            </a:r>
            <a:r>
              <a:rPr lang="en-CA" sz="3200" u="sng" dirty="0"/>
              <a:t>more energy is trapped</a:t>
            </a:r>
            <a:r>
              <a:rPr lang="en-CA" sz="3200" dirty="0"/>
              <a:t> and absorbed by the atmosphere. </a:t>
            </a:r>
            <a:endParaRPr lang="en-CA" sz="32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2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Anthropogenic Greenhouse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/>
              <a:t>This process is called the </a:t>
            </a:r>
            <a:r>
              <a:rPr lang="en-CA" u="sng" dirty="0"/>
              <a:t>anthropogenic greenhouse effect</a:t>
            </a:r>
            <a:r>
              <a:rPr lang="en-CA" dirty="0"/>
              <a:t>. </a:t>
            </a:r>
          </a:p>
          <a:p>
            <a:endParaRPr lang="en-CA" dirty="0" smtClean="0"/>
          </a:p>
          <a:p>
            <a:r>
              <a:rPr lang="en-CA" dirty="0" smtClean="0"/>
              <a:t>Involves the same processes as the natural greenhouse effect but as human release more GHGs, </a:t>
            </a:r>
            <a:r>
              <a:rPr lang="en-CA" u="sng" dirty="0" smtClean="0"/>
              <a:t>Earth’s energy balance changes.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8152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Anthropogenic Greenhouse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More thermal energy is trapped inside the atmosphere, </a:t>
            </a:r>
            <a:r>
              <a:rPr lang="en-CA" u="sng" dirty="0" smtClean="0"/>
              <a:t>raising temperatures</a:t>
            </a:r>
            <a:r>
              <a:rPr lang="en-CA" dirty="0" smtClean="0"/>
              <a:t> beyond what they would be from the natural effect alone</a:t>
            </a:r>
            <a:endParaRPr lang="en-CA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4984"/>
            <a:ext cx="5238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74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20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8772"/>
          <a:stretch/>
        </p:blipFill>
        <p:spPr>
          <a:xfrm>
            <a:off x="260591" y="1052736"/>
            <a:ext cx="8612906" cy="46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Anthropogenic Greenhouse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The result is </a:t>
            </a:r>
            <a:r>
              <a:rPr lang="en-CA" u="sng" dirty="0" smtClean="0"/>
              <a:t>climate change!</a:t>
            </a:r>
          </a:p>
          <a:p>
            <a:endParaRPr lang="en-CA" u="sng" dirty="0"/>
          </a:p>
          <a:p>
            <a:endParaRPr lang="en-CA" u="sng" dirty="0"/>
          </a:p>
        </p:txBody>
      </p:sp>
      <p:sp>
        <p:nvSpPr>
          <p:cNvPr id="2" name="AutoShape 2" descr="data:image/jpeg;base64,/9j/4AAQSkZJRgABAQAAAQABAAD/2wCEAAkGBxQTEhUUExQWFRUXGBgYGBgYFx4bGBoYHBwYGhgYHBgeHSggGBslHBwcIjEhJSkrLi4uGB8zODMsNygtLisBCgoKDg0OGxAQGiwkICQsLCwsLCwsLCwsLCwsLCwsLCwsLCwsLCwsLCwsLCwsLCwsLCwsLCwsLCwsLCwsLCwsLP/AABEIALIBHAMBIgACEQEDEQH/xAAbAAACAwEBAQAAAAAAAAAAAAADBAECBQAGB//EAFIQAAECAwQFBggKCAMGBwAAAAECEQADIQQSMUFRYXGBkQUTIqGxwQYUMkJSktHwI0NicoKissLS4RUzU2ODk+LxNGTTByRUc6PDRHSEs7TU8v/EABkBAAMBAQEAAAAAAAAAAAAAAAABAgMEBf/EACgRAAICAwACAgEDBQEAAAAAAAABAhEDITESQRNRIjJhcYGhscHRBP/aAAwDAQACEQMRAD8A2pY0Ab/fti4ChohdCUk4IA0te63gwWB6O4Ed8eo+nnLhM4UyFNJ9sCM0UBugfKfqZ4KlegAY5e2KyZjkgLB0iGJ9OSlGPR+i/sgoagBJbSD2UeOTMJNFIPb3xC1nJia4sO6JKCc5tBjhMcYdYeKuX8kbUqD9bRN5RpdbeD3wDsnnMggly2USaHup7Iqq82AHZ3wMIWT5idhPen2QAxmzSSsswDBzVgAMSSw9zBJ1mWlQSEFT1BQgrvDSCmh3xHJKSJgSCCVMCCcRn1PDirMmw2aQhFrMiz2YmZaFlIUZqXJUhy9wKWWZIdlACMJ5ZRlw1jjUo9AGwTh8QoH5jniDTfCypRSo3kkE6U3duJjb5G8L5VvlTjYpyb6AQL6FOlRe4pSCxKS2R0iGvBy1TptnuW3mVTg94ywTKUC90i8BVsR2RCztdRTw/TPMCYk0vDddOnbA1Aa95AH2Yb5Om2lUu0otRSCJkxMtCAyUISu7KKcD0mJBzA4iRZ9ff2xtjn5KzKcfF0wJSDo2hR/CI4y9BPrH2RqWLkdc0ulNPSNE/nG3K8F0MLy1E5tSFLLGPRrG5ejyhln5Xrf2iSj5x649TafBdBHRUXyvVHVGHbeT1Sj00gDIg0OwmHHJGXBuEl0TvHQd7RDKOXBI7zFrydDb3iilpzY7ldoi0jMgoyIPAdxjlSdIA2p/OOEyX6J4GLCaMnG6GAISwMhrwEXMoZIHGC85m53pihV8s8IBMjmvkfWHsiCCfNA3jtaCJmAed9URPjIyUNwEIf8AIG8B6PGLMnS/0jBRPfEn1RFVTmz6oBglS06K/PMDGst9L3yhg2tOnVgIqbcNPUIZNASB6XWYsu6fS4/nETLWNP1fyifHXAw3pPsgAhM1IwHX+cWEzUfffEm3v6PBUQLX8zrgADLU2D10ViwFcFE7hAU3an4NttIsi6RUpO8U4GGLQVUwgeSrdXsMSDRwDvx2VgZQk4EU1JMWWkDzhwT3whkqUCQ7im6OWsDEnrHfHJlA5vtSn2RCUgZK4BuoCAC5mAih7PZFEzg5AU9Mw54NBFJAdTHj/VEgJ84vodX5ww0UvhvR13TFecLirA4NV+qGeiNG3vxgZY1YcYSExrkcNOSduQzBjD/2gTZk2yz5CCklSb90kB0oZ2fEuQQNIxGe1Y5t1aDRgR149sYHhPZbylJOktVhm5JzGJ9w/Pmf5JnRiejyP+yaXaJE8zhLeWQxdQBLYhiXu9Kpb8vrHJ/KCuiVAIBrsd+wuDsj5fZbCmWSQVP5IY4JSC78Eto4v6TkW3ElKVCiQ9Mw7ivVuEYZJ27NU3Z9Bn2BU+ULl0KKrxvZ0YVA7otyX4MgG9PuKY0Sl7rZOTjsgvJ1oASltUagnRHytKkV8abtjIAFBQRUrgJW8DKoiy6GCuBz0JUClQBBxB98YFeiqlPBYHlOV+S1yTVTyyaKJbYDr7YzCpI85PrCPfrlhaVIVgQ2zWNceDnyyhakqUkFNPKI7t8duHJ5LZy5IeL0C51D+Y+0nraJvofyuD+yL3j6Qb5xP3Yh8rx4q/DjG9mSRAMvM9sUVOlP+SvbElvSJ3q/BEYtVX1/wQCojoaPtDvjlrl+96LlD+lxX+GOEj531z3QDYBXNe4V2xHNSs+1QhwSdZ4qiVSvlNvVAAkZUrU+smI5qSMidghyore7TE0OKuowyRICTkF+rFVXPl7kw7dBreHqmKFOsH6JfqEPgnb9C4lpNRf9Vu+I5tGale++GWfEp9U+yJTIGj6phDAInEULDcfwwUNkC/zSe6Bc6AKrfYUj7RgQtEvAmum9LHYaww0FWQMljZL77sdzjZzQdN0eyITNQKggbxo1Fo5drljFQ3wCJRNAArOP0T3JEX506Jp+ir8oBKtkvENuTB/GknzPqqf7MA0SZ+LiZvD9TvES7YDg/qmkd4yB5KDX5Cvwx0u0l8CxyLgj6sAgpmpzbbdMQlsQkE6hWLpnEYu2hwYpz4dsN4oD9KBAyxI9BRp6ML8rSr12abwDEFKksL9GLDE0oNJ2QxfHu3tg6CFC4RjgWFFaXfrjLLHyRpjdM8DIBJmJp0FKJL1D82U1zDFQ2gxp8lp6V4kMXpQtVkilQ7PXTR3hRcgy7RMSoHSwDEqqSBoBZNMbqMOkxd5PmXVHMubrOXxvK0GlBi5TTTHDNHSme75MmUAB0e+yN6SXFY8ZyLaMK1oOli4d3aj50pVsY9TZ5tHwHvWMa2apmgkxxXC/OPETJjRYBTMgPOVga1+/v71ikkV9sDCx9OLxheENmWF30noqFaCis6kvXGNizTASYDy7LSZKiphdILkAjRnpEXhlUiMkbizyJE04L+qn2x1yZmTvbuETfGCSNfk+2KudPAo/vHonDZYJmaR7/RjiF6aYxCnPn8LnsiFIFHUdePcIaBhChegNECQo5D32wFSU0qrir2RJQjQo7VLruhDJNjLtd7IhdjOjr/qivRyTXauL849GPFXeRDsRU2IaC+3+qIVyfmb27Hti6rU2KTujuf8Akq6/ZBtAUTYwTgrifbF12ECocbSfbEc+fRV39kVVaR6KuP5QAWFixLkbzrga7J8rr/KJXawPi1++6Ki1j0FcB+CABSWsH4ngkHsBhgEZSwPosfsxVKSql/DLoeykWwFVkfOKfyimIuFKyQBtP9LRyFq0AE4sRx8mF1JWryZieP8ASYtzMxv1iQB8n8hCHYyVHT9YeyOmzm8/sPUAYSXYVZzwNgA+9FBY2P8AiS/0e9RhBodRPS/61RPzH+7SIQsH407Obb7sLiQP2ymxopI7ExYWUa16zeJ6kGAYyJic5o3sIobTKznJ4wJNkepTudY9nZFDY9CA+bE/ehoTGRbJLVmCmZV+cXTaZRFFg7D3s0Ljk9NPg+BNeBi36PF1rhG9/tAwCFPC0A83OTmUups/714R51EyYiYEkKQi6eknNQCioAnyaOzMzHAgN7GZYQuSuUzP0g5zDuw0t2DGPEJmKlgpIKqM2d0lzdORKSzaFGOLJGpHTB2j2PJUlVxKrl1RAYKGCXcDF3Sk1NHIIAAj1XJbFiTVhp/Lg1NTtHlOTeVecAW5KiHYYhZK2DaBgScc8BG9yfNulgTjcSCk0CSwF5nvG8/S6Ro2mOd9Nos3k2dtJDvj1amEda0sxGj+/UYNJmU07dOGiLWuVeQoDFiRt93hIpmcVhvfS0DXaADdGJx1a489aOWggOo4g0GJcHAaX7NcaXIiFF1TKqUSToBwYahQboib9IcTcs1ItyhN+CW+F3KBuwwha3Tf93mFiaMwxOGcaY1tEz4edE5Iyrt6qkRybQlsNlU/ijNIFAZM4/xDuwi11Ap4vNP0lmPUOFDwnp0cVD2xBnJ1et/VCQSgVFlmHf7cIq/+UO+YILCqHTOR7zAO+J51HpgfxT3KhSXLNWsgY18sdsSEn/hddZg/FCAZ55FOmjeonvifGktRSNxPshUS61sw/mD8cEMhGchI/ip9sABBaflp7e6IE9qiYncgeyAzBJSKoSP4iYm/KOAR/MHcmGAQ2gn41PqD2RBtLfGj+WPZAyqVoHrg90cZ0hsPrEwyWFVb384eoqvARTxvf9FXsiqZ8vL7SvbEptCdPWYAv7F02QZI3c4oDqEE8X+QA+hQPamC3Sc+oRxB9JQ2BI6yIYk2DNl0h9RNepIMQjk9GSE70lR+s8FKx6T7VJ7jEFbv5AB0rH9oEDshNnu0oDjSUkfcMMISw8tWz/8AIDwsJ7UAQdk37qUl+MMEq3agv2Qh7Lkk+l1t2RVSdKt/Rb7cVUR6NcPJ9oi4QKZanSPzhaHsi4KmnEdxMQoIGLAfKUEngRErmB2Lbb6W4XhAja05GWT89A7y0OhNsIJctWAB2EHsgS5coVISDrLdsSq25fAto5wqPUmJRaVHC7jRkTDqxAFIQxjk/mxMQQPOSKFxWmxtcZVp8FZ0+0qIJlyqutSOiA4DIFLxLbGAj0cu3olgCZcC1kkIcX7qcHBcjSSaaKQly54QkEJQuqqBCQCoBi5OgY7uviyz83o6YQroWweB9nkKC0zpx6N0gqSEqwq4S4xyOeuNdCpeCQWZJBclKgGUkgii8sgXGsR5WweEd9JCSpBAqc2SHe82BI4E6THo7HNWsYhyMxRyaYfJcPs1xzuKfTZP6NSVMbG8TQPTHcQHJelMW0Qey2h2FCCxBd3GIILVcb9uMZ67KtQVk9OtV0nYSk5eSItLSpBHRABd8649pPADKBDPl/L0pUvlNaVE3ETXTqSohXYY9vyPPLPeN5RvOTSprQviUqNMCTkYQ8KuS0zJ8xZet2orQAAhoryatSE3DjUDEOwF3EUwd2o0U4NKzNS3R7WStxgMK9kZPhDNCUBKnAJyKkniIc5MtIKQ3Vs0dWpoU8Kl3RLWLxCuj0ElWt2GAbMnVF4V+aDI34s84mzyshxMw90EFkToSPozPxCBrt6q9GbqIlmv/VpHItJ9GaNoQO2c8d5yWG5kDzHrkJn4o5Uj92fr9VYGqadb67v+p3wFaiDQDgj/AOxAGw/izM0obwe9UcZJ/ZJ4J7zCyVq0gbBLP/dMEF44qVuRL7pghgX8W/coP0Ed8W8SVlJQPoShAQpbmp9RH+sYqUq0r382P+4IQDiJCgPJT6qe5UWRIWck+r+cJCUfSUOHdNMTzYzWs/QWfvGAQ7zBzQDoLf1aok2b92jgIW5lOZV6qwO2O5pBq5P0S/bDAObM2MpPqj2GOEv90OH9EB5lORVvQ/bFLg9I/wAtMAWJc5MNLit6ZY6is0iU85khf/R7AgtxiU2yWQwII1PwcPFTysnAhQGkS1nrEvsiq2TYJcy0HBCxoN+Unq5t4IDMNFCZsE1e3FKGgqeUUH9pt5qb+EDCLm2thfO1EwDjdhAv4EfF1n9pXNUyce0iLo5OTgUI3oX/AKkOi0l2Y4ZS5urMohlC3DV9UjtSINAmzKVyYk0uJ2CUg9a5py1QWRyWhOAGsGXZ/YY0XL0HEhux4m8o4t3CCvodv2LSbKA5ARqZMoHilEERLAfpFq+ew4gdsF5sNVKCNacszriiZUsGkuWNYlAbKgQBYPnku3OJGrnAfviBcorUmTMUJpSUoUQtHwigwdxLKiFFhQGHXA8kNsQznY1YUkm4VEG0ElV7pBS2fzUlQIQnQBhCa1Q1rZ4SVy3OmBYsUhMsKVRa+lNmihvLmNeJerA3asAwj0Hg/wAmWgc5zjdMLBUUvWYS4SHLDN9Qj1FmsqLgCU3RiQzVUXNMq02ADKNWxygKtSMHg+2aPNbpIxOS+QbpSouSAoXX6LEkgH0mBIzrub1Fik3XIALtTLhHWXFvdoelIANHbZhviHjgvRUZSfssgYPqplFRJY6vfKGZReDKlOIjS9GlMxbfYErBycYs+ggttjGtfIxSh0kEpYihr70j1Ck5GEJxukDfGnVREtOzE5KtF0gNQkXa7KAjMA02NojV5SmjxVRURQpUCRrAq2os8Yy5iJU1aVG6EpQoOMAolILZ9IHgY2rNOC0KQoioc6A2daNTZHOrjI17E8su3yz56NwBbri3jQaiifoisEExQwKX2qbjdgEy3gVVPkp+m+O8R6KONhCskVKvVIGcQyzo6xA1coof/ESvolxXYqIPKMoH9ejfeA4mGIaCF5tvUoxxTMyUniYVHKsph8MjUz6NkT+kJR+NfYVD7oeEUM3JpHlp0eSo9QVFQmb+1A/hL/1IAi1yxXnFfW9kSbVLOcw7L5hAWVJmu5ml9Un2kwNd8YzplP3afwRVVol/vDuV3xybUnK+DsVhuMNAzgvTMn7kU4BIgc22AP05x/hLL8YOq0A5ryx51uwvFTaEelrclaesiGSLLtqW/wDEk/8AKUO+LJtYzRaP5X9UGXbpTMZ2xpkzupA/H5P7dI2rmeyD+oULJTJTiqaW0c4rsEUTytZwcJm+WvdjWG0qTktb6ggnVhLrBlWwAYrP0S/UB2Q/YrdCKuWEENLQpR+YsD7BiiOU5+CJIOXkr70hoeNvdujNLYfBr7WAgM2cs+SiaBp5sFQ3lbdUAFE2u1k1kS6aVseDmGBMnvVKE7FA9RR3wmmTNKqLWlx8ZKSBuAU8Fm2WeB/iSkfJkr7bxHZCHQ7zalpIWRdUCCCEkEEMQQ9QRRjEiXlziuLd7tGamWoeXaJqtPkjqKnMVVM9GXNXk6piZY05nuhIbNc3fSJL5r/OBTbWhGjesDvMZM20zAaWS8XDfCFT7SKQIco2ujWKQK4BVX1vDJbNgW13UEI230DfEr5RIw5sfxUjiWjPRaLcaizyUl8Gv6cWWIHM5WtSQxlIFf2SqaMFGCh2eylNcQaEhOmhdieJz9phdPKaUkpIKTrbHjphTwftS5kkFYF8EhQCSgUJukJUSWutVznoojbT0nzPa8XCClpnPlyOG0em5PtQKjq06fcRsJtUeI5MtTKGLER6GSukZ5cVM1wZm4m3Jm6IaROjKsySrNgIZluI5ZRR2Rkx1cyMnl+2y5SBMmUF4C8wo4ONdTbSIfUukBnykzEFCsFY9oO0Gu6JquFOnpnyiy8pLnWqZNWbt+gS6SESx0UBw6T5RrheJj6FyVOEwFCOiUJDliAynAGnI8AdQ8QuQUlPOc7OrdXdUgFKnYoe6CMuiSRUx7nwasSpcoqmBlrYkO7ABhhQvU/SjKKbeyrVaPmM/kezIUpMxCrySQQphUUIYBQxzgkmw2dqJV9EK7Uywe2N3wjmoFqnOJNVAOq0XTRCUl0ZVDQlLtEsgB7OCcBzij1kx6C2kcfsAmyyatLmnVcmn7RDRyrLL/YK+kSkb603Q68snyLIrapPfBpchLOJNkGu+AfsUMMbM0KlD4mTT0pii2WuLi1SvQsvWewRqAlqJsmGSyexEWvTB5ln3KW/2IQXRli1yThLsnqKOjO7FFWyU/6qy7pRfiUxrEr9FJ2S5p67kXQFNSW9dCx2ogBmOq2yf2VnNcpC1HqkmBzLVIPxUtx/lZmg6ZYjfaZ6AT6zdgaBTec9IcHA3FUNCZhKmSS3wSQdVlVq+RB0KQ3RlA6/FlaPmiG5s1Q+NG3xYnuhSdb1/wDEkbLKrTTAGGxB+cIH6lD/APlV4erEJmq/Yt/6VR7oR/SC87WsaxZlCmy7HC1PXx+fulH8EIBuVPnXaS16zNCOoIIEWlm0+lLSDiSgnsmpIhsAtg+dFdj4RCwDiN5UPaYtkoVEmafj5ZOj4Xs8Yi3iJJ6U1ZP7tSwNjFamhwpUwCSn6x+9F0IOZOnD21hUMRPJifStAw+OP3sIgclJBc3z86eon1UivGDnk2UTeVKlFT4qRWJFiS9AgJGACO926oKCzky5SfMH8tZ+05iyUI82Ur+Vd6yxi6kXQTfKOAA6hGfzoUotaUkjITkg6aDm1QIGaa0qxSkBOqh+1CtqUcVJYCjrnhPU6qREsL+QofKWtZPBAT1QVEk0dEsa0oL/AGYAEplpkP0pkpJ1Wk/dAeAWmdILsuYXp0J009Wca61tW6o1x5tgOLNHItqSCy07CXL7ArTABiylSQxlptTjAoKwobCVAjfD85RIchSTiygytb64dK1aFM2SkAY6DepAZqXGIJ+eCc9CAIuEvFmObH5x0JhbKpTMd8el5KtV5BwcUaPNT5BSQTr9hwzBEFstoKC42RvOKkjixZHjls9tZ5rUhrxiPNWblJ8aiNNM+OKeJ2enjzJrRqibFwsRmJnYQRM6M3A2+QmbyNJVMMxQckpLYAEVy01O86YdtlrCEKWpyEgqN0OotVgkVJ1QoLTrhHl9YVZ5iS/SATR3qpIpdqH1RPgNSSWjyZt4UpRuTnUSSDzyQ5JJwQXDkw2mXT9URock7nUHjBtFjSlwgTtiVWgd4EKzOcweaNRlT1MdpWB1RuZHpZyE4GVKOpYBPC5WKcygB+akDUJffcMeXCFqPSJAxfxSYqu+YeLQ9Z7As1E1TClbNNAyyBptgH011SgamVZ8MFIy/lxUWZsJFkHzbw7EwpJIRjMlg60zknLTN7BDaLegYz5I2EP9ZTwVQgEwTEn/AA9lIzHPLSesYwKYEqxsyk/MtD033YdXb0EOLQl8vhENwq0R43/mEkapiCabUwDFpNhQp2E5BzvT0gdSyeqLJsCQaTJif48zuQ0NJnEYTZqsaJMo9iIlFsV/mDtShhtZNIBC3jQSboUs61T1t1yoastvDMSBsmpX1XUkxJti/N54DPA/VSHEUNrmKomdOToHNqH2rOrtg2Gi1otiDQTpW+WT9kwsVv8AG2PfIL/+5FJwnAG9OmECrlUpI67MISUEE1nIfXNlP/8AHhiZsBJGjX0a8bzdUSZSQXJbS5T7SYGiSlqAUyujsaCoQ2AAOTJbrfui2ZoFMVKwN07r2jEBLPHSJ0tJZIIGTSyHx0ogyF1optxbiadcQ+JUsadNMzgM4RVEqlg+dMA0JcDs74GLFLJe8st+9X2Xo4WpB+MBNQzEf3GyGFqDYn31QmNFbqUAVIfB1KKs8HUYoZoSQAsV9Jn484/VBUKbBXvuFOMRfcY56Hw4wAWKL2Jfj3Hsiglh6KV6xLcS0DEtDuAgFx5qXPYXgy1azTJxvq5hidg7oIPkq1qCS3A4744ywoOSk/Mlim91Vga+UZaaGYkkeaLylMdhpA5XKSFBiCNoBpkYaiS5pewnMBQAMsKGZWpSfqJSx6ovK5OSkuJcoA5BBrRsSdeiB+PoAYKIPokF/nNg0WE9DfrALwO3B8DDcH9CWSL1Y6JLpKSKOSCAwL1IwDEO24RmTZV3TD/Is5KudSCTd5s4MW6Y0M2zVF50mNISrRyZY+WzNlTSnKNKzWw0990KeLwxKlgD3pFSpmcPJGjKtQxgqZ7mFZNncCLmalJKSagl2B7S0YtI64+Roy1QtyzWXdNbyk+beql10Gq7Av0ihJqCeAbVWEOUWtF1ExQu1ZASCCS4vF/KLFshjSMmtm8RGYkDykTWGmU41ebp1wnNmpSDeSoHJ5SwdxCVDLRB5vJskdLJS7oUFEBRLm70FJyILE64BL5HmIUQqfNEut0XSVVOBcFRzD3ssIpFdIWskUms9KhZD0p5idEKlCH6ZlFQ0pQ+74RR9xBJ4kBBvKmAM99UpQALeUL6GSddMRjAEWOUxbmJktizSkODrLGm0ewlWHAyJyqiWJhus5QmgGvolvygZt81/InLDVYyrvBZSXisrlgyzcEuWh8EgoSWGACE3XS+Ygn6QKjRJU4e8Fpa96LXwr6r11wqKuhWbb5zuLPMbMhcum26pUX/AEjOZhKngjRMDCuthCkzllYUlJTMCVHokFbZF2uqoHAJCsSMHaCoty7wSVdLJluW0lHTWDXyWOsiDXRbGRyysUWQnLp3C+GJUo6sIubctq8wE6TJvP6iw/CIROTQrXeJJZ0JQNB81JNdMEXZZJUVLTIJOCigpLNR3VBQin6VsqBeUJJU3myFhR2MVHrygc7whs4AYzBUOLs5KW1ugjqgN9AIF+SQAx6F0nQXvly+bAQxIsqFlkrkqYuQaqGsELLe9IKGv3LcnWiVMdcu7MqQwXJKtTNLBdt8MrWfOs6n/wCa3VfgE7k0lgUWdQBestZURkAWpwOyC2eZcF1MuWgA0SJam+zAJ0EVaJZoZq2GNW04lRdnzgiZspNQRtK1qPa3XCpSh3KUAgUVdU74MGLvqgJWFG7zgSW8wTEE7SXB3xeyNGiq1gecSRoSovsAKnjvHxiAo6hwwYqakZapUxBAVOnkFgAopI4purOYqTvgqpSQzkpPylKF4HFgVP1whmnMtKqG8U7UuN14pi/jIYdIvR2zJ+aqlNZjPlrQhV0TJeFEEjaMA774mbLoGcJYqcEGmhgQ+MAcHpkxvOU+LFRoM63sYiYpRreUAflHDaH7YRmzZqRRCbp0zFJcZEi4RgczlCSbbdVVMpJNASpJdVeiDecEtmBshDZsrlFdCpQGDhSwa6gQ/GAqkLAJTaVChAZxjk6ia+9IyZtrvKKVpAIIopJD1oUtkSNQiDJlAnoXjSgVMpsoEhtD8YpEy4FFjupu3R5RN5KwSXJxcv7mCyrOuhIVR6tluEMWdKkNeuS0DRQs7dIEFjnvh+x5+Uqhc00sw6XbwjdS0cc4K+iQlgsGw1V9sXXIA1FjnsfYI2pc0Cl8XtAIvCmhyTgeuJE5KiQpCwBiTcD5sKns9sJzYlBV0nkWUChSgAAWCWybyuKuyGJqA8CPKaQmqVEJAdlJUwYAYMezCFVcrpLdFQ4GIUZN3RpKcEqbGEpi9yvZCg5QQfO1VgyJ4oR7/lDpkKUXxmnJGEZk6xzjOUXRcvXkgkVGQ0udmcPSJ4LV7KQjaVKM4gLISbuGGZVXB9oOAjJRdm/yJIFNsKiAVLcP5QFS2dFU3k4xPiABBuuCQ5ohLBg5u4htL7YtZp5JukkJLnyyWZwSEppQj+2MaVnkkG+SMcUlRDgZ76VaBqujjNy4eNkW+1TCqzyJRWsKvpmrLCXgBMX6JBemNMDWPa8sz03FBb9IMGFdr5Mal66jhBFz7p8quYYvtLxKbU+j31NEtN7NItJVezynJ9ktNyvNqLMSEEB86kvxAis3kxZSxlG8HJKHDZu6VbNp4R68zno3U0AmXFEXkAkVBKXbDOrQ7Bs8TPsJV0OZUyekfhEITnR0rCncjJttIpyLyCldqQFolgXnfmUc6CjpVmpoA7C8UjEVePdKQk4pSaM10GBWeShBUqWlKFKxIBruvNo4aGhPYKbRo8scmy7SgonAKoWUQCUk4kO4yFC4LBxHzWdY1y1LQZc5d3orUZcu4phiVkJ6JZ94wj6Cqdi9YGuShSSlQoca3sQ3nPd002xMYuJcp3w+fyrZKLBN12xvyTsBKlEjU0P2NRLjpqL0F+zkZ5pAL4DPDjrWrwSkqIUJs8kG8HWhtYJ5t2O9smgc3wOlEENzrmhWZd5IxYK5lyBXE1o+q7JsWl2iafNAbFpiH1YCvVBDa1u3NrWWLAMolsalSUg6iYZneCcpqJQ4ADkpLgPQumCHkchN1BSCai7QvkXBD5ZZYRSp+yHNr0LCXNU3+7TG0uBqqL2WqKKRaBhZuBHfBZvI84433OhSQBjVwyjwq+6El8i1Lpte1JlEEZEXnPEw/H9yPlftUZtnk0YTJyNS0J39Myyd8cuctIAvlTGgCyqu0BL7GjXlKIxu8X7hE2pSFBlLIdsCR390FFOVdEJaEqBKpSkkl3CSAVbWA4xdFgADIug4upAUdjgg9sRZrHLvFrTNc6SCOog8RGtJksQy7zPkCa5l4rx+yfmp6EpHJc5bBKwgYXggjLWrXkIeHgqHJ51ZdnvdNR2FZLfRaHEWhYDJQ9ToGGzXBxMXmhteXZEeLKWRMVHgpZ71+6m8zPdSOJYk03Ugq+RAT+sB9EKlpWwbSWVpwIpDPOAeUoDYYom2I/a10EiJ/Ibcff8AkxE+CVxzLnJKyXJMpwdRZbgbIFafB60Y/B4UMkLd9YcR6YWgHMGmRHtgaprfFk10jfDVg5I8kLFPBSnm5wVjeWFKSNNAcMMUwRCVJdPODnHZujeIx8kkKTTClODem5390QW+SeNXaO8SllLqlymxJKU09+7KLUmumUoqXDJ5JlKSQSJiypCSCpKSLxcqULqnYgjJiwhm1Wi0JDplOkYjo1YOSXqA+jKuqNJSENiBrFIQt3MKT0ppSNSm1ZEPCTtkyXjHT/ujIVbjMe6haVHEpZqaxUFtbRna3b31vB7ZOCSyLVMUNFWDvoMZ4UB5w6xHZBUeTlm7GRt6/wAouhRBxEJc4fSeL86R/bvi6MfI2JC6h1Dv2x6mzCg+EcEdXGPBotBHo737HrG7YeWppZ+aun5d5VcDdvgs8c+aDfD0P/LminTPSKkJVoLjEYtjjFVcmpIYvhi9Tjm2uM1fKU0FnQS5A+CWXYOapUctGiLSuVVlwpr2QqE8VIB7Y5vCZ3/LjvaNJPJqAGZ9peCCzAUAbf8AnCCLcvApIPpAgppwNdkGFqzAVw92iXGRpGUPSGfFxqjgj3r2QAWnbwi3jGvqgplXEuuWTobZFWOrg0dz51R3Oq93gpi0UdQ80cfyiq5is+oEnuESuafk8YjnSdHGHQmQJtHdXFuqLc6d3vxhcrVmEnXWLhOkJPb2Q9EpkrnJerRYLGRbe8VEpOofSPZBCrIcaeyFoe/ZCZadL6oKANLb4pfOo7C8Tzmkp3/2hUPR5SwF8dHtgHLU1SVyAkkAzACxZxoOkR0dGj6C4aUyUnG6H2bYUVLBoQCNBEdHRUfRjk6RIPwjZf3jYs57I6OhT6RD2Bt2UKlAKHID0rHR0aQM8nRaWkOKRdZYUps3x0dFMyvYfk+aokAkkazrEaPKUsCWQAAGwAYa4mOiJ9OmP+huQKt8kd0WNmQcUJOOKRHR0ZezdpaPG+EklKZoCUhIbAADTojISMI6Ojuj+lHi5f1sBMjpRwiY6ESwkiYQaEiumNbktZK6knoZnbHR0TPhcP8Ah6qzyEh2SnDQNAhe1LKUgJJSGTQFhjqjo6OY9WANM5XpHA5wcqILA6Y6OgYlwvLmHScRnErUWFY6OiSzio6Yl6GIjoCUDnmkVApER0WuEvoraZhAoSKadsZpnqOKlcTHR0XAyysJZrSuvTV6xgqZqi7kmuZ2xMdD9kxei6Fm7ifcGLoLitY6OgG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6363" y="-1309688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ata:image/jpeg;base64,/9j/4AAQSkZJRgABAQAAAQABAAD/2wCEAAkGBxQTEhUUExQWFRUXGBgYGBgYFx4bGBoYHBwYGhgYHBgeHSggGBslHBwcIjEhJSkrLi4uGB8zODMsNygtLisBCgoKDg0OGxAQGiwkICQsLCwsLCwsLCwsLCwsLCwsLCwsLCwsLCwsLCwsLCwsLCwsLCwsLCwsLCwsLCwsLCwsLP/AABEIALIBHAMBIgACEQEDEQH/xAAbAAACAwEBAQAAAAAAAAAAAAADBAECBQAGB//EAFIQAAECAwQFBggKCAMGBwAAAAECEQADIQQSMUFRYXGBkQUTIqGxwQYUMkJSktHwI0NicoKissLS4RUzU2ODk+LxNGTTByRUc6PDRHSEs7TU8v/EABkBAAMBAQEAAAAAAAAAAAAAAAABAgMEBf/EACgRAAICAwACAgEDBQEAAAAAAAABAhEDITESQRNRIjJhcYGhscHRBP/aAAwDAQACEQMRAD8A2pY0Ab/fti4ChohdCUk4IA0te63gwWB6O4Ed8eo+nnLhM4UyFNJ9sCM0UBugfKfqZ4KlegAY5e2KyZjkgLB0iGJ9OSlGPR+i/sgoagBJbSD2UeOTMJNFIPb3xC1nJia4sO6JKCc5tBjhMcYdYeKuX8kbUqD9bRN5RpdbeD3wDsnnMggly2USaHup7Iqq82AHZ3wMIWT5idhPen2QAxmzSSsswDBzVgAMSSw9zBJ1mWlQSEFT1BQgrvDSCmh3xHJKSJgSCCVMCCcRn1PDirMmw2aQhFrMiz2YmZaFlIUZqXJUhy9wKWWZIdlACMJ5ZRlw1jjUo9AGwTh8QoH5jniDTfCypRSo3kkE6U3duJjb5G8L5VvlTjYpyb6AQL6FOlRe4pSCxKS2R0iGvBy1TptnuW3mVTg94ywTKUC90i8BVsR2RCztdRTw/TPMCYk0vDddOnbA1Aa95AH2Yb5Om2lUu0otRSCJkxMtCAyUISu7KKcD0mJBzA4iRZ9ff2xtjn5KzKcfF0wJSDo2hR/CI4y9BPrH2RqWLkdc0ulNPSNE/nG3K8F0MLy1E5tSFLLGPRrG5ejyhln5Xrf2iSj5x649TafBdBHRUXyvVHVGHbeT1Sj00gDIg0OwmHHJGXBuEl0TvHQd7RDKOXBI7zFrydDb3iilpzY7ldoi0jMgoyIPAdxjlSdIA2p/OOEyX6J4GLCaMnG6GAISwMhrwEXMoZIHGC85m53pihV8s8IBMjmvkfWHsiCCfNA3jtaCJmAed9URPjIyUNwEIf8AIG8B6PGLMnS/0jBRPfEn1RFVTmz6oBglS06K/PMDGst9L3yhg2tOnVgIqbcNPUIZNASB6XWYsu6fS4/nETLWNP1fyifHXAw3pPsgAhM1IwHX+cWEzUfffEm3v6PBUQLX8zrgADLU2D10ViwFcFE7hAU3an4NttIsi6RUpO8U4GGLQVUwgeSrdXsMSDRwDvx2VgZQk4EU1JMWWkDzhwT3whkqUCQ7im6OWsDEnrHfHJlA5vtSn2RCUgZK4BuoCAC5mAih7PZFEzg5AU9Mw54NBFJAdTHj/VEgJ84vodX5ww0UvhvR13TFecLirA4NV+qGeiNG3vxgZY1YcYSExrkcNOSduQzBjD/2gTZk2yz5CCklSb90kB0oZ2fEuQQNIxGe1Y5t1aDRgR149sYHhPZbylJOktVhm5JzGJ9w/Pmf5JnRiejyP+yaXaJE8zhLeWQxdQBLYhiXu9Kpb8vrHJ/KCuiVAIBrsd+wuDsj5fZbCmWSQVP5IY4JSC78Eto4v6TkW3ElKVCiQ9Mw7ivVuEYZJ27NU3Z9Bn2BU+ULl0KKrxvZ0YVA7otyX4MgG9PuKY0Sl7rZOTjsgvJ1oASltUagnRHytKkV8abtjIAFBQRUrgJW8DKoiy6GCuBz0JUClQBBxB98YFeiqlPBYHlOV+S1yTVTyyaKJbYDr7YzCpI85PrCPfrlhaVIVgQ2zWNceDnyyhakqUkFNPKI7t8duHJ5LZy5IeL0C51D+Y+0nraJvofyuD+yL3j6Qb5xP3Yh8rx4q/DjG9mSRAMvM9sUVOlP+SvbElvSJ3q/BEYtVX1/wQCojoaPtDvjlrl+96LlD+lxX+GOEj531z3QDYBXNe4V2xHNSs+1QhwSdZ4qiVSvlNvVAAkZUrU+smI5qSMidghyore7TE0OKuowyRICTkF+rFVXPl7kw7dBreHqmKFOsH6JfqEPgnb9C4lpNRf9Vu+I5tGale++GWfEp9U+yJTIGj6phDAInEULDcfwwUNkC/zSe6Bc6AKrfYUj7RgQtEvAmum9LHYaww0FWQMljZL77sdzjZzQdN0eyITNQKggbxo1Fo5drljFQ3wCJRNAArOP0T3JEX506Jp+ir8oBKtkvENuTB/GknzPqqf7MA0SZ+LiZvD9TvES7YDg/qmkd4yB5KDX5Cvwx0u0l8CxyLgj6sAgpmpzbbdMQlsQkE6hWLpnEYu2hwYpz4dsN4oD9KBAyxI9BRp6ML8rSr12abwDEFKksL9GLDE0oNJ2QxfHu3tg6CFC4RjgWFFaXfrjLLHyRpjdM8DIBJmJp0FKJL1D82U1zDFQ2gxp8lp6V4kMXpQtVkilQ7PXTR3hRcgy7RMSoHSwDEqqSBoBZNMbqMOkxd5PmXVHMubrOXxvK0GlBi5TTTHDNHSme75MmUAB0e+yN6SXFY8ZyLaMK1oOli4d3aj50pVsY9TZ5tHwHvWMa2apmgkxxXC/OPETJjRYBTMgPOVga1+/v71ikkV9sDCx9OLxheENmWF30noqFaCis6kvXGNizTASYDy7LSZKiphdILkAjRnpEXhlUiMkbizyJE04L+qn2x1yZmTvbuETfGCSNfk+2KudPAo/vHonDZYJmaR7/RjiF6aYxCnPn8LnsiFIFHUdePcIaBhChegNECQo5D32wFSU0qrir2RJQjQo7VLruhDJNjLtd7IhdjOjr/qivRyTXauL849GPFXeRDsRU2IaC+3+qIVyfmb27Hti6rU2KTujuf8Akq6/ZBtAUTYwTgrifbF12ECocbSfbEc+fRV39kVVaR6KuP5QAWFixLkbzrga7J8rr/KJXawPi1++6Ki1j0FcB+CABSWsH4ngkHsBhgEZSwPosfsxVKSql/DLoeykWwFVkfOKfyimIuFKyQBtP9LRyFq0AE4sRx8mF1JWryZieP8ASYtzMxv1iQB8n8hCHYyVHT9YeyOmzm8/sPUAYSXYVZzwNgA+9FBY2P8AiS/0e9RhBodRPS/61RPzH+7SIQsH407Obb7sLiQP2ymxopI7ExYWUa16zeJ6kGAYyJic5o3sIobTKznJ4wJNkepTudY9nZFDY9CA+bE/ehoTGRbJLVmCmZV+cXTaZRFFg7D3s0Ljk9NPg+BNeBi36PF1rhG9/tAwCFPC0A83OTmUups/714R51EyYiYEkKQi6eknNQCioAnyaOzMzHAgN7GZYQuSuUzP0g5zDuw0t2DGPEJmKlgpIKqM2d0lzdORKSzaFGOLJGpHTB2j2PJUlVxKrl1RAYKGCXcDF3Sk1NHIIAAj1XJbFiTVhp/Lg1NTtHlOTeVecAW5KiHYYhZK2DaBgScc8BG9yfNulgTjcSCk0CSwF5nvG8/S6Ro2mOd9Nos3k2dtJDvj1amEda0sxGj+/UYNJmU07dOGiLWuVeQoDFiRt93hIpmcVhvfS0DXaADdGJx1a489aOWggOo4g0GJcHAaX7NcaXIiFF1TKqUSToBwYahQboib9IcTcs1ItyhN+CW+F3KBuwwha3Tf93mFiaMwxOGcaY1tEz4edE5Iyrt6qkRybQlsNlU/ijNIFAZM4/xDuwi11Ap4vNP0lmPUOFDwnp0cVD2xBnJ1et/VCQSgVFlmHf7cIq/+UO+YILCqHTOR7zAO+J51HpgfxT3KhSXLNWsgY18sdsSEn/hddZg/FCAZ55FOmjeonvifGktRSNxPshUS61sw/mD8cEMhGchI/ip9sABBaflp7e6IE9qiYncgeyAzBJSKoSP4iYm/KOAR/MHcmGAQ2gn41PqD2RBtLfGj+WPZAyqVoHrg90cZ0hsPrEwyWFVb384eoqvARTxvf9FXsiqZ8vL7SvbEptCdPWYAv7F02QZI3c4oDqEE8X+QA+hQPamC3Sc+oRxB9JQ2BI6yIYk2DNl0h9RNepIMQjk9GSE70lR+s8FKx6T7VJ7jEFbv5AB0rH9oEDshNnu0oDjSUkfcMMISw8tWz/8AIDwsJ7UAQdk37qUl+MMEq3agv2Qh7Lkk+l1t2RVSdKt/Rb7cVUR6NcPJ9oi4QKZanSPzhaHsi4KmnEdxMQoIGLAfKUEngRErmB2Lbb6W4XhAja05GWT89A7y0OhNsIJctWAB2EHsgS5coVISDrLdsSq25fAto5wqPUmJRaVHC7jRkTDqxAFIQxjk/mxMQQPOSKFxWmxtcZVp8FZ0+0qIJlyqutSOiA4DIFLxLbGAj0cu3olgCZcC1kkIcX7qcHBcjSSaaKQly54QkEJQuqqBCQCoBi5OgY7uviyz83o6YQroWweB9nkKC0zpx6N0gqSEqwq4S4xyOeuNdCpeCQWZJBclKgGUkgii8sgXGsR5WweEd9JCSpBAqc2SHe82BI4E6THo7HNWsYhyMxRyaYfJcPs1xzuKfTZP6NSVMbG8TQPTHcQHJelMW0Qey2h2FCCxBd3GIILVcb9uMZ67KtQVk9OtV0nYSk5eSItLSpBHRABd8649pPADKBDPl/L0pUvlNaVE3ETXTqSohXYY9vyPPLPeN5RvOTSprQviUqNMCTkYQ8KuS0zJ8xZet2orQAAhoryatSE3DjUDEOwF3EUwd2o0U4NKzNS3R7WStxgMK9kZPhDNCUBKnAJyKkniIc5MtIKQ3Vs0dWpoU8Kl3RLWLxCuj0ElWt2GAbMnVF4V+aDI34s84mzyshxMw90EFkToSPozPxCBrt6q9GbqIlmv/VpHItJ9GaNoQO2c8d5yWG5kDzHrkJn4o5Uj92fr9VYGqadb67v+p3wFaiDQDgj/AOxAGw/izM0obwe9UcZJ/ZJ4J7zCyVq0gbBLP/dMEF44qVuRL7pghgX8W/coP0Ed8W8SVlJQPoShAQpbmp9RH+sYqUq0r382P+4IQDiJCgPJT6qe5UWRIWck+r+cJCUfSUOHdNMTzYzWs/QWfvGAQ7zBzQDoLf1aok2b92jgIW5lOZV6qwO2O5pBq5P0S/bDAObM2MpPqj2GOEv90OH9EB5lORVvQ/bFLg9I/wAtMAWJc5MNLit6ZY6is0iU85khf/R7AgtxiU2yWQwII1PwcPFTysnAhQGkS1nrEvsiq2TYJcy0HBCxoN+Unq5t4IDMNFCZsE1e3FKGgqeUUH9pt5qb+EDCLm2thfO1EwDjdhAv4EfF1n9pXNUyce0iLo5OTgUI3oX/AKkOi0l2Y4ZS5urMohlC3DV9UjtSINAmzKVyYk0uJ2CUg9a5py1QWRyWhOAGsGXZ/YY0XL0HEhux4m8o4t3CCvodv2LSbKA5ARqZMoHilEERLAfpFq+ew4gdsF5sNVKCNacszriiZUsGkuWNYlAbKgQBYPnku3OJGrnAfviBcorUmTMUJpSUoUQtHwigwdxLKiFFhQGHXA8kNsQznY1YUkm4VEG0ElV7pBS2fzUlQIQnQBhCa1Q1rZ4SVy3OmBYsUhMsKVRa+lNmihvLmNeJerA3asAwj0Hg/wAmWgc5zjdMLBUUvWYS4SHLDN9Qj1FmsqLgCU3RiQzVUXNMq02ADKNWxygKtSMHg+2aPNbpIxOS+QbpSouSAoXX6LEkgH0mBIzrub1Fik3XIALtTLhHWXFvdoelIANHbZhviHjgvRUZSfssgYPqplFRJY6vfKGZReDKlOIjS9GlMxbfYErBycYs+ggttjGtfIxSh0kEpYihr70j1Ck5GEJxukDfGnVREtOzE5KtF0gNQkXa7KAjMA02NojV5SmjxVRURQpUCRrAq2os8Yy5iJU1aVG6EpQoOMAolILZ9IHgY2rNOC0KQoioc6A2daNTZHOrjI17E8su3yz56NwBbri3jQaiifoisEExQwKX2qbjdgEy3gVVPkp+m+O8R6KONhCskVKvVIGcQyzo6xA1coof/ESvolxXYqIPKMoH9ejfeA4mGIaCF5tvUoxxTMyUniYVHKsph8MjUz6NkT+kJR+NfYVD7oeEUM3JpHlp0eSo9QVFQmb+1A/hL/1IAi1yxXnFfW9kSbVLOcw7L5hAWVJmu5ml9Un2kwNd8YzplP3afwRVVol/vDuV3xybUnK+DsVhuMNAzgvTMn7kU4BIgc22AP05x/hLL8YOq0A5ryx51uwvFTaEelrclaesiGSLLtqW/wDEk/8AKUO+LJtYzRaP5X9UGXbpTMZ2xpkzupA/H5P7dI2rmeyD+oULJTJTiqaW0c4rsEUTytZwcJm+WvdjWG0qTktb6ggnVhLrBlWwAYrP0S/UB2Q/YrdCKuWEENLQpR+YsD7BiiOU5+CJIOXkr70hoeNvdujNLYfBr7WAgM2cs+SiaBp5sFQ3lbdUAFE2u1k1kS6aVseDmGBMnvVKE7FA9RR3wmmTNKqLWlx8ZKSBuAU8Fm2WeB/iSkfJkr7bxHZCHQ7zalpIWRdUCCCEkEEMQQ9QRRjEiXlziuLd7tGamWoeXaJqtPkjqKnMVVM9GXNXk6piZY05nuhIbNc3fSJL5r/OBTbWhGjesDvMZM20zAaWS8XDfCFT7SKQIco2ujWKQK4BVX1vDJbNgW13UEI230DfEr5RIw5sfxUjiWjPRaLcaizyUl8Gv6cWWIHM5WtSQxlIFf2SqaMFGCh2eylNcQaEhOmhdieJz9phdPKaUkpIKTrbHjphTwftS5kkFYF8EhQCSgUJukJUSWutVznoojbT0nzPa8XCClpnPlyOG0em5PtQKjq06fcRsJtUeI5MtTKGLER6GSukZ5cVM1wZm4m3Jm6IaROjKsySrNgIZluI5ZRR2Rkx1cyMnl+2y5SBMmUF4C8wo4ONdTbSIfUukBnykzEFCsFY9oO0Gu6JquFOnpnyiy8pLnWqZNWbt+gS6SESx0UBw6T5RrheJj6FyVOEwFCOiUJDliAynAGnI8AdQ8QuQUlPOc7OrdXdUgFKnYoe6CMuiSRUx7nwasSpcoqmBlrYkO7ABhhQvU/SjKKbeyrVaPmM/kezIUpMxCrySQQphUUIYBQxzgkmw2dqJV9EK7Uywe2N3wjmoFqnOJNVAOq0XTRCUl0ZVDQlLtEsgB7OCcBzij1kx6C2kcfsAmyyatLmnVcmn7RDRyrLL/YK+kSkb603Q68snyLIrapPfBpchLOJNkGu+AfsUMMbM0KlD4mTT0pii2WuLi1SvQsvWewRqAlqJsmGSyexEWvTB5ln3KW/2IQXRli1yThLsnqKOjO7FFWyU/6qy7pRfiUxrEr9FJ2S5p67kXQFNSW9dCx2ogBmOq2yf2VnNcpC1HqkmBzLVIPxUtx/lZmg6ZYjfaZ6AT6zdgaBTec9IcHA3FUNCZhKmSS3wSQdVlVq+RB0KQ3RlA6/FlaPmiG5s1Q+NG3xYnuhSdb1/wDEkbLKrTTAGGxB+cIH6lD/APlV4erEJmq/Yt/6VR7oR/SC87WsaxZlCmy7HC1PXx+fulH8EIBuVPnXaS16zNCOoIIEWlm0+lLSDiSgnsmpIhsAtg+dFdj4RCwDiN5UPaYtkoVEmafj5ZOj4Xs8Yi3iJJ6U1ZP7tSwNjFamhwpUwCSn6x+9F0IOZOnD21hUMRPJifStAw+OP3sIgclJBc3z86eon1UivGDnk2UTeVKlFT4qRWJFiS9AgJGACO926oKCzky5SfMH8tZ+05iyUI82Ur+Vd6yxi6kXQTfKOAA6hGfzoUotaUkjITkg6aDm1QIGaa0qxSkBOqh+1CtqUcVJYCjrnhPU6qREsL+QofKWtZPBAT1QVEk0dEsa0oL/AGYAEplpkP0pkpJ1Wk/dAeAWmdILsuYXp0J009Wca61tW6o1x5tgOLNHItqSCy07CXL7ArTABiylSQxlptTjAoKwobCVAjfD85RIchSTiygytb64dK1aFM2SkAY6DepAZqXGIJ+eCc9CAIuEvFmObH5x0JhbKpTMd8el5KtV5BwcUaPNT5BSQTr9hwzBEFstoKC42RvOKkjixZHjls9tZ5rUhrxiPNWblJ8aiNNM+OKeJ2enjzJrRqibFwsRmJnYQRM6M3A2+QmbyNJVMMxQckpLYAEVy01O86YdtlrCEKWpyEgqN0OotVgkVJ1QoLTrhHl9YVZ5iS/SATR3qpIpdqH1RPgNSSWjyZt4UpRuTnUSSDzyQ5JJwQXDkw2mXT9URock7nUHjBtFjSlwgTtiVWgd4EKzOcweaNRlT1MdpWB1RuZHpZyE4GVKOpYBPC5WKcygB+akDUJffcMeXCFqPSJAxfxSYqu+YeLQ9Z7As1E1TClbNNAyyBptgH011SgamVZ8MFIy/lxUWZsJFkHzbw7EwpJIRjMlg60zknLTN7BDaLegYz5I2EP9ZTwVQgEwTEn/AA9lIzHPLSesYwKYEqxsyk/MtD033YdXb0EOLQl8vhENwq0R43/mEkapiCabUwDFpNhQp2E5BzvT0gdSyeqLJsCQaTJif48zuQ0NJnEYTZqsaJMo9iIlFsV/mDtShhtZNIBC3jQSboUs61T1t1yoastvDMSBsmpX1XUkxJti/N54DPA/VSHEUNrmKomdOToHNqH2rOrtg2Gi1otiDQTpW+WT9kwsVv8AG2PfIL/+5FJwnAG9OmECrlUpI67MISUEE1nIfXNlP/8AHhiZsBJGjX0a8bzdUSZSQXJbS5T7SYGiSlqAUyujsaCoQ2AAOTJbrfui2ZoFMVKwN07r2jEBLPHSJ0tJZIIGTSyHx0ogyF1optxbiadcQ+JUsadNMzgM4RVEqlg+dMA0JcDs74GLFLJe8st+9X2Xo4WpB+MBNQzEf3GyGFqDYn31QmNFbqUAVIfB1KKs8HUYoZoSQAsV9Jn484/VBUKbBXvuFOMRfcY56Hw4wAWKL2Jfj3Hsiglh6KV6xLcS0DEtDuAgFx5qXPYXgy1azTJxvq5hidg7oIPkq1qCS3A4744ywoOSk/Mlim91Vga+UZaaGYkkeaLylMdhpA5XKSFBiCNoBpkYaiS5pewnMBQAMsKGZWpSfqJSx6ovK5OSkuJcoA5BBrRsSdeiB+PoAYKIPokF/nNg0WE9DfrALwO3B8DDcH9CWSL1Y6JLpKSKOSCAwL1IwDEO24RmTZV3TD/Is5KudSCTd5s4MW6Y0M2zVF50mNISrRyZY+WzNlTSnKNKzWw0990KeLwxKlgD3pFSpmcPJGjKtQxgqZ7mFZNncCLmalJKSagl2B7S0YtI64+Roy1QtyzWXdNbyk+beql10Gq7Av0ihJqCeAbVWEOUWtF1ExQu1ZASCCS4vF/KLFshjSMmtm8RGYkDykTWGmU41ebp1wnNmpSDeSoHJ5SwdxCVDLRB5vJskdLJS7oUFEBRLm70FJyILE64BL5HmIUQqfNEut0XSVVOBcFRzD3ssIpFdIWskUms9KhZD0p5idEKlCH6ZlFQ0pQ+74RR9xBJ4kBBvKmAM99UpQALeUL6GSddMRjAEWOUxbmJktizSkODrLGm0ewlWHAyJyqiWJhus5QmgGvolvygZt81/InLDVYyrvBZSXisrlgyzcEuWh8EgoSWGACE3XS+Ygn6QKjRJU4e8Fpa96LXwr6r11wqKuhWbb5zuLPMbMhcum26pUX/AEjOZhKngjRMDCuthCkzllYUlJTMCVHokFbZF2uqoHAJCsSMHaCoty7wSVdLJluW0lHTWDXyWOsiDXRbGRyysUWQnLp3C+GJUo6sIubctq8wE6TJvP6iw/CIROTQrXeJJZ0JQNB81JNdMEXZZJUVLTIJOCigpLNR3VBQin6VsqBeUJJU3myFhR2MVHrygc7whs4AYzBUOLs5KW1ugjqgN9AIF+SQAx6F0nQXvly+bAQxIsqFlkrkqYuQaqGsELLe9IKGv3LcnWiVMdcu7MqQwXJKtTNLBdt8MrWfOs6n/wCa3VfgE7k0lgUWdQBestZURkAWpwOyC2eZcF1MuWgA0SJam+zAJ0EVaJZoZq2GNW04lRdnzgiZspNQRtK1qPa3XCpSh3KUAgUVdU74MGLvqgJWFG7zgSW8wTEE7SXB3xeyNGiq1gecSRoSovsAKnjvHxiAo6hwwYqakZapUxBAVOnkFgAopI4purOYqTvgqpSQzkpPylKF4HFgVP1whmnMtKqG8U7UuN14pi/jIYdIvR2zJ+aqlNZjPlrQhV0TJeFEEjaMA774mbLoGcJYqcEGmhgQ+MAcHpkxvOU+LFRoM63sYiYpRreUAflHDaH7YRmzZqRRCbp0zFJcZEi4RgczlCSbbdVVMpJNASpJdVeiDecEtmBshDZsrlFdCpQGDhSwa6gQ/GAqkLAJTaVChAZxjk6ia+9IyZtrvKKVpAIIopJD1oUtkSNQiDJlAnoXjSgVMpsoEhtD8YpEy4FFjupu3R5RN5KwSXJxcv7mCyrOuhIVR6tluEMWdKkNeuS0DRQs7dIEFjnvh+x5+Uqhc00sw6XbwjdS0cc4K+iQlgsGw1V9sXXIA1FjnsfYI2pc0Cl8XtAIvCmhyTgeuJE5KiQpCwBiTcD5sKns9sJzYlBV0nkWUChSgAAWCWybyuKuyGJqA8CPKaQmqVEJAdlJUwYAYMezCFVcrpLdFQ4GIUZN3RpKcEqbGEpi9yvZCg5QQfO1VgyJ4oR7/lDpkKUXxmnJGEZk6xzjOUXRcvXkgkVGQ0udmcPSJ4LV7KQjaVKM4gLISbuGGZVXB9oOAjJRdm/yJIFNsKiAVLcP5QFS2dFU3k4xPiABBuuCQ5ohLBg5u4htL7YtZp5JukkJLnyyWZwSEppQj+2MaVnkkG+SMcUlRDgZ76VaBqujjNy4eNkW+1TCqzyJRWsKvpmrLCXgBMX6JBemNMDWPa8sz03FBb9IMGFdr5Mal66jhBFz7p8quYYvtLxKbU+j31NEtN7NItJVezynJ9ktNyvNqLMSEEB86kvxAis3kxZSxlG8HJKHDZu6VbNp4R68zno3U0AmXFEXkAkVBKXbDOrQ7Bs8TPsJV0OZUyekfhEITnR0rCncjJttIpyLyCldqQFolgXnfmUc6CjpVmpoA7C8UjEVePdKQk4pSaM10GBWeShBUqWlKFKxIBruvNo4aGhPYKbRo8scmy7SgonAKoWUQCUk4kO4yFC4LBxHzWdY1y1LQZc5d3orUZcu4phiVkJ6JZ94wj6Cqdi9YGuShSSlQoca3sQ3nPd002xMYuJcp3w+fyrZKLBN12xvyTsBKlEjU0P2NRLjpqL0F+zkZ5pAL4DPDjrWrwSkqIUJs8kG8HWhtYJ5t2O9smgc3wOlEENzrmhWZd5IxYK5lyBXE1o+q7JsWl2iafNAbFpiH1YCvVBDa1u3NrWWLAMolsalSUg6iYZneCcpqJQ4ADkpLgPQumCHkchN1BSCai7QvkXBD5ZZYRSp+yHNr0LCXNU3+7TG0uBqqL2WqKKRaBhZuBHfBZvI84433OhSQBjVwyjwq+6El8i1Lpte1JlEEZEXnPEw/H9yPlftUZtnk0YTJyNS0J39Myyd8cuctIAvlTGgCyqu0BL7GjXlKIxu8X7hE2pSFBlLIdsCR390FFOVdEJaEqBKpSkkl3CSAVbWA4xdFgADIug4upAUdjgg9sRZrHLvFrTNc6SCOog8RGtJksQy7zPkCa5l4rx+yfmp6EpHJc5bBKwgYXggjLWrXkIeHgqHJ51ZdnvdNR2FZLfRaHEWhYDJQ9ToGGzXBxMXmhteXZEeLKWRMVHgpZ71+6m8zPdSOJYk03Ugq+RAT+sB9EKlpWwbSWVpwIpDPOAeUoDYYom2I/a10EiJ/Ibcff8AkxE+CVxzLnJKyXJMpwdRZbgbIFafB60Y/B4UMkLd9YcR6YWgHMGmRHtgaprfFk10jfDVg5I8kLFPBSnm5wVjeWFKSNNAcMMUwRCVJdPODnHZujeIx8kkKTTClODem5390QW+SeNXaO8SllLqlymxJKU09+7KLUmumUoqXDJ5JlKSQSJiypCSCpKSLxcqULqnYgjJiwhm1Wi0JDplOkYjo1YOSXqA+jKuqNJSENiBrFIQt3MKT0ppSNSm1ZEPCTtkyXjHT/ujIVbjMe6haVHEpZqaxUFtbRna3b31vB7ZOCSyLVMUNFWDvoMZ4UB5w6xHZBUeTlm7GRt6/wAouhRBxEJc4fSeL86R/bvi6MfI2JC6h1Dv2x6mzCg+EcEdXGPBotBHo737HrG7YeWppZ+aun5d5VcDdvgs8c+aDfD0P/LminTPSKkJVoLjEYtjjFVcmpIYvhi9Tjm2uM1fKU0FnQS5A+CWXYOapUctGiLSuVVlwpr2QqE8VIB7Y5vCZ3/LjvaNJPJqAGZ9peCCzAUAbf8AnCCLcvApIPpAgppwNdkGFqzAVw92iXGRpGUPSGfFxqjgj3r2QAWnbwi3jGvqgplXEuuWTobZFWOrg0dz51R3Oq93gpi0UdQ80cfyiq5is+oEnuESuafk8YjnSdHGHQmQJtHdXFuqLc6d3vxhcrVmEnXWLhOkJPb2Q9EpkrnJerRYLGRbe8VEpOofSPZBCrIcaeyFoe/ZCZadL6oKANLb4pfOo7C8Tzmkp3/2hUPR5SwF8dHtgHLU1SVyAkkAzACxZxoOkR0dGj6C4aUyUnG6H2bYUVLBoQCNBEdHRUfRjk6RIPwjZf3jYs57I6OhT6RD2Bt2UKlAKHID0rHR0aQM8nRaWkOKRdZYUps3x0dFMyvYfk+aokAkkazrEaPKUsCWQAAGwAYa4mOiJ9OmP+huQKt8kd0WNmQcUJOOKRHR0ZezdpaPG+EklKZoCUhIbAADTojISMI6Ojuj+lHi5f1sBMjpRwiY6ESwkiYQaEiumNbktZK6knoZnbHR0TPhcP8Ah6qzyEh2SnDQNAhe1LKUgJJSGTQFhjqjo6OY9WANM5XpHA5wcqILA6Y6OgYlwvLmHScRnErUWFY6OiSzio6Yl6GIjoCUDnmkVApER0WuEvoraZhAoSKadsZpnqOKlcTHR0XAyysJZrSuvTV6xgqZqi7kmuZ2xMdD9kxei6Fm7ifcGLoLitY6OgG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8763" y="-1157288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9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Climate Change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495800"/>
          </a:xfrm>
        </p:spPr>
        <p:txBody>
          <a:bodyPr/>
          <a:lstStyle/>
          <a:p>
            <a:r>
              <a:rPr lang="en-CA" dirty="0" smtClean="0"/>
              <a:t>Occurs when </a:t>
            </a:r>
            <a:r>
              <a:rPr lang="en-CA" u="sng" dirty="0"/>
              <a:t>long-term weather patterns </a:t>
            </a:r>
            <a:r>
              <a:rPr lang="en-CA" dirty="0" smtClean="0"/>
              <a:t>(i.e. temperature, precipitation, extreme events) </a:t>
            </a:r>
            <a:r>
              <a:rPr lang="en-CA" u="sng" dirty="0" smtClean="0"/>
              <a:t>are altered.</a:t>
            </a:r>
          </a:p>
          <a:p>
            <a:endParaRPr lang="en-CA" dirty="0"/>
          </a:p>
        </p:txBody>
      </p:sp>
      <p:pic>
        <p:nvPicPr>
          <p:cNvPr id="5" name="Picture 6" descr="Climat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26" y="2692302"/>
            <a:ext cx="2716564" cy="18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57" y="2655536"/>
            <a:ext cx="3270152" cy="2141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26" y="4689228"/>
            <a:ext cx="2697434" cy="211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30" y="4876937"/>
            <a:ext cx="3305379" cy="19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Warming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/>
          <a:lstStyle/>
          <a:p>
            <a:r>
              <a:rPr lang="en-CA" dirty="0" smtClean="0"/>
              <a:t>Is the rise in the average global temperature.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603078" cy="4090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456795"/>
            <a:ext cx="3779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i="1" dirty="0"/>
              <a:t>Data shows that the global average surface temperature has </a:t>
            </a:r>
            <a:r>
              <a:rPr lang="en-CA" sz="2800" i="1" u="sng" dirty="0"/>
              <a:t>increased by 0.8ºC</a:t>
            </a:r>
            <a:r>
              <a:rPr lang="en-CA" sz="2800" i="1" dirty="0"/>
              <a:t> since 1900</a:t>
            </a:r>
            <a:r>
              <a:rPr lang="en-CA" sz="2800" i="1" dirty="0" smtClean="0"/>
              <a:t>.</a:t>
            </a:r>
          </a:p>
          <a:p>
            <a:endParaRPr lang="en-CA" sz="2800" i="1" dirty="0"/>
          </a:p>
          <a:p>
            <a:r>
              <a:rPr lang="en-CA" sz="2800" i="1" dirty="0" smtClean="0"/>
              <a:t>And is forecasted </a:t>
            </a:r>
            <a:r>
              <a:rPr lang="en-CA" sz="2800" i="1" dirty="0"/>
              <a:t>to rise </a:t>
            </a:r>
            <a:r>
              <a:rPr lang="en-CA" sz="2800" i="1" u="sng" dirty="0" smtClean="0"/>
              <a:t>1.8° and 4.0°C</a:t>
            </a:r>
            <a:r>
              <a:rPr lang="en-CA" sz="2800" i="1" dirty="0" smtClean="0"/>
              <a:t> </a:t>
            </a:r>
            <a:r>
              <a:rPr lang="en-CA" sz="2800" i="1" dirty="0"/>
              <a:t>in the next century.</a:t>
            </a:r>
          </a:p>
          <a:p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11338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Global Warming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So what…!?!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Small </a:t>
            </a:r>
            <a:r>
              <a:rPr lang="en-CA" dirty="0"/>
              <a:t>changes in </a:t>
            </a:r>
            <a:r>
              <a:rPr lang="en-CA" dirty="0" smtClean="0"/>
              <a:t>temp </a:t>
            </a:r>
            <a:r>
              <a:rPr lang="en-CA" dirty="0"/>
              <a:t>mean </a:t>
            </a:r>
            <a:r>
              <a:rPr lang="en-CA" u="sng" dirty="0" smtClean="0"/>
              <a:t>HUGE</a:t>
            </a:r>
            <a:r>
              <a:rPr lang="en-CA" dirty="0" smtClean="0"/>
              <a:t> changes </a:t>
            </a:r>
            <a:r>
              <a:rPr lang="en-CA" dirty="0"/>
              <a:t>in the environment.</a:t>
            </a:r>
          </a:p>
          <a:p>
            <a:pPr marL="834390" lvl="1" indent="-514350">
              <a:buFont typeface="Wingdings" panose="05000000000000000000" pitchFamily="2" charset="2"/>
              <a:buChar char="Ø"/>
            </a:pPr>
            <a:r>
              <a:rPr lang="en-CA" dirty="0" smtClean="0"/>
              <a:t>E.g. During the last ice age</a:t>
            </a:r>
            <a:r>
              <a:rPr lang="en-CA" dirty="0"/>
              <a:t>, </a:t>
            </a:r>
            <a:r>
              <a:rPr lang="en-CA" dirty="0" smtClean="0"/>
              <a:t>the global temp was only </a:t>
            </a:r>
            <a:r>
              <a:rPr lang="en-CA" dirty="0"/>
              <a:t>5 to </a:t>
            </a:r>
            <a:r>
              <a:rPr lang="en-CA" dirty="0" smtClean="0"/>
              <a:t>9</a:t>
            </a:r>
            <a:r>
              <a:rPr lang="en-CA" sz="2400" dirty="0" smtClean="0"/>
              <a:t>ºC </a:t>
            </a:r>
            <a:r>
              <a:rPr lang="en-CA" dirty="0" smtClean="0"/>
              <a:t>cooler </a:t>
            </a:r>
            <a:r>
              <a:rPr lang="en-CA" dirty="0"/>
              <a:t>than today. </a:t>
            </a:r>
            <a:endParaRPr lang="en-CA" dirty="0" smtClean="0"/>
          </a:p>
          <a:p>
            <a:pPr marL="320040" lvl="1" indent="0">
              <a:buNone/>
            </a:pPr>
            <a:endParaRPr lang="en-CA" dirty="0"/>
          </a:p>
          <a:p>
            <a:pPr marL="804863" lvl="1" indent="-449263">
              <a:buFont typeface="Wingdings" panose="05000000000000000000" pitchFamily="2" charset="2"/>
              <a:buChar char="Ø"/>
            </a:pPr>
            <a:r>
              <a:rPr lang="en-CA" dirty="0" smtClean="0"/>
              <a:t>Other effects include…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16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Ice Sheets Melting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424936" cy="5079793"/>
          </a:xfrm>
        </p:spPr>
        <p:txBody>
          <a:bodyPr>
            <a:normAutofit/>
          </a:bodyPr>
          <a:lstStyle/>
          <a:p>
            <a:r>
              <a:rPr lang="en-CA" sz="3200" dirty="0"/>
              <a:t>The Greenland and Antarctic ice sheets have </a:t>
            </a:r>
            <a:r>
              <a:rPr lang="en-CA" sz="3200" u="sng" dirty="0"/>
              <a:t>decreased</a:t>
            </a:r>
            <a:r>
              <a:rPr lang="en-CA" sz="3200" dirty="0"/>
              <a:t> in mass. </a:t>
            </a:r>
            <a:endParaRPr lang="en-CA" sz="3200" dirty="0" smtClean="0"/>
          </a:p>
          <a:p>
            <a:endParaRPr lang="en-CA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9" y="2838032"/>
            <a:ext cx="3886200" cy="34328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5" y="2838032"/>
            <a:ext cx="4040760" cy="30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Ice Sheets Melting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8352928" cy="507979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Both </a:t>
            </a:r>
            <a:r>
              <a:rPr lang="en-CA" sz="3200" dirty="0"/>
              <a:t>the extent and thickness of Arctic sea ice has declined rapidly over the last several </a:t>
            </a:r>
            <a:r>
              <a:rPr lang="en-CA" sz="3200" dirty="0" smtClean="0"/>
              <a:t>decades.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3100"/>
            <a:ext cx="635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Glaciers Retreating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8640960" cy="4572000"/>
          </a:xfrm>
        </p:spPr>
        <p:txBody>
          <a:bodyPr/>
          <a:lstStyle/>
          <a:p>
            <a:r>
              <a:rPr lang="en-CA" dirty="0"/>
              <a:t>Glaciers are </a:t>
            </a:r>
            <a:r>
              <a:rPr lang="en-CA" u="sng" dirty="0" smtClean="0"/>
              <a:t>decreasing</a:t>
            </a:r>
            <a:r>
              <a:rPr lang="en-CA" dirty="0" smtClean="0"/>
              <a:t> in size </a:t>
            </a:r>
            <a:r>
              <a:rPr lang="en-CA" dirty="0"/>
              <a:t>almost everywhere around the </a:t>
            </a:r>
            <a:r>
              <a:rPr lang="en-CA" dirty="0" smtClean="0"/>
              <a:t>world.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4883487" y="2420888"/>
            <a:ext cx="4246112" cy="374067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27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606013" cy="23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 Levels Are Rising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28</a:t>
            </a:fld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13913"/>
            <a:ext cx="5083324" cy="324606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6700" y="5085184"/>
            <a:ext cx="8625780" cy="19008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125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125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900" dirty="0" smtClean="0"/>
              <a:t>Global sea level rose about </a:t>
            </a:r>
            <a:r>
              <a:rPr lang="en-CA" sz="2900" u="sng" dirty="0" smtClean="0"/>
              <a:t>17 centimeters</a:t>
            </a:r>
            <a:r>
              <a:rPr lang="en-CA" sz="2900" dirty="0" smtClean="0"/>
              <a:t> in the last century. The rate in the last decade, however, is nearly </a:t>
            </a:r>
            <a:r>
              <a:rPr lang="en-CA" sz="2900" u="sng" dirty="0" smtClean="0"/>
              <a:t>double</a:t>
            </a:r>
            <a:r>
              <a:rPr lang="en-CA" sz="2900" dirty="0" smtClean="0"/>
              <a:t> that of the last century.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70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Aspects of Climate Change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en-CA" dirty="0"/>
              <a:t>Global Warming is </a:t>
            </a:r>
            <a:r>
              <a:rPr lang="en-CA" u="sng" dirty="0"/>
              <a:t>only one</a:t>
            </a:r>
            <a:r>
              <a:rPr lang="en-CA" dirty="0"/>
              <a:t> measure of climate change! 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Climate change also alters </a:t>
            </a:r>
            <a:r>
              <a:rPr lang="en-CA" u="sng" dirty="0" smtClean="0"/>
              <a:t>temperature patterns</a:t>
            </a:r>
            <a:r>
              <a:rPr lang="en-CA" dirty="0" smtClean="0"/>
              <a:t>, meaning: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 </a:t>
            </a:r>
            <a:r>
              <a:rPr lang="en-CA" sz="2800" dirty="0" smtClean="0"/>
              <a:t>more </a:t>
            </a:r>
            <a:r>
              <a:rPr lang="en-CA" sz="2800" dirty="0"/>
              <a:t>intense and frequent heat </a:t>
            </a:r>
            <a:r>
              <a:rPr lang="en-CA" sz="2800" dirty="0" smtClean="0"/>
              <a:t>waves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dirty="0" smtClean="0"/>
              <a:t>less </a:t>
            </a:r>
            <a:r>
              <a:rPr lang="en-CA" sz="2800" dirty="0"/>
              <a:t>frequent and intense cold </a:t>
            </a:r>
            <a:r>
              <a:rPr lang="en-CA" sz="2800" dirty="0" smtClean="0"/>
              <a:t>waves</a:t>
            </a:r>
            <a:r>
              <a:rPr lang="en-CA" sz="2800" dirty="0"/>
              <a:t> </a:t>
            </a:r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1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en-US" u="sng" dirty="0"/>
              <a:t>Yes! 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20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Aspects of Climate Change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r>
              <a:rPr lang="en-CA" u="sng" dirty="0" smtClean="0"/>
              <a:t>Precipitation</a:t>
            </a:r>
            <a:r>
              <a:rPr lang="en-CA" dirty="0" smtClean="0"/>
              <a:t> patterns are also impacted: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dirty="0"/>
              <a:t> </a:t>
            </a:r>
            <a:r>
              <a:rPr lang="en-CA" sz="2800" dirty="0" smtClean="0"/>
              <a:t>increased </a:t>
            </a:r>
            <a:r>
              <a:rPr lang="en-CA" sz="2800" dirty="0"/>
              <a:t>frequency and intensity of </a:t>
            </a:r>
            <a:r>
              <a:rPr lang="en-CA" sz="2800" dirty="0" smtClean="0"/>
              <a:t>hurricanes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800" dirty="0" smtClean="0"/>
              <a:t> regional </a:t>
            </a:r>
            <a:r>
              <a:rPr lang="en-CA" sz="2800" dirty="0"/>
              <a:t>changes in floods, droughts, and </a:t>
            </a:r>
            <a:r>
              <a:rPr lang="en-CA" sz="2800" dirty="0" smtClean="0"/>
              <a:t>wildfires</a:t>
            </a:r>
            <a:endParaRPr lang="en-CA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18849"/>
            <a:ext cx="6059399" cy="34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Consequences of Climate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25144"/>
          </a:xfrm>
        </p:spPr>
        <p:txBody>
          <a:bodyPr/>
          <a:lstStyle/>
          <a:p>
            <a:r>
              <a:rPr lang="en-CA" dirty="0" smtClean="0"/>
              <a:t>More </a:t>
            </a:r>
            <a:r>
              <a:rPr lang="en-CA" dirty="0"/>
              <a:t>frequent </a:t>
            </a:r>
            <a:r>
              <a:rPr lang="en-CA" u="sng" dirty="0" smtClean="0"/>
              <a:t>wildfires</a:t>
            </a:r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469963" cy="325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" y="2466386"/>
            <a:ext cx="440837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Consequences of Climate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925144"/>
          </a:xfrm>
        </p:spPr>
        <p:txBody>
          <a:bodyPr/>
          <a:lstStyle/>
          <a:p>
            <a:r>
              <a:rPr lang="en-CA" dirty="0" smtClean="0"/>
              <a:t>Longer </a:t>
            </a:r>
            <a:r>
              <a:rPr lang="en-CA" dirty="0"/>
              <a:t>periods of </a:t>
            </a:r>
            <a:r>
              <a:rPr lang="en-CA" u="sng" dirty="0"/>
              <a:t>drought</a:t>
            </a:r>
            <a:r>
              <a:rPr lang="en-CA" dirty="0"/>
              <a:t> </a:t>
            </a:r>
            <a:r>
              <a:rPr lang="en-CA" dirty="0" smtClean="0"/>
              <a:t>and/or increased intensity </a:t>
            </a:r>
            <a:r>
              <a:rPr lang="en-CA" dirty="0"/>
              <a:t>of tropical </a:t>
            </a:r>
            <a:r>
              <a:rPr lang="en-CA" u="sng" dirty="0" smtClean="0"/>
              <a:t>storms</a:t>
            </a:r>
            <a:r>
              <a:rPr lang="en-CA" dirty="0" smtClean="0"/>
              <a:t> depending on location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4024650" cy="2596356"/>
          </a:xfrm>
          <a:prstGeom prst="rect">
            <a:avLst/>
          </a:prstGeom>
        </p:spPr>
      </p:pic>
      <p:pic>
        <p:nvPicPr>
          <p:cNvPr id="1026" name="Picture 2" descr="Image result for climate change predictions canad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86793"/>
            <a:ext cx="45529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Climate Change: Effects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8352928" cy="5079793"/>
          </a:xfrm>
        </p:spPr>
        <p:txBody>
          <a:bodyPr>
            <a:normAutofit/>
          </a:bodyPr>
          <a:lstStyle/>
          <a:p>
            <a:r>
              <a:rPr lang="en-CA" dirty="0"/>
              <a:t>Frost-free season (and growing season) will </a:t>
            </a:r>
            <a:r>
              <a:rPr lang="en-CA" u="sng" dirty="0" smtClean="0"/>
              <a:t>lengthen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Change in biodiversity</a:t>
            </a:r>
          </a:p>
          <a:p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92" y="2780928"/>
            <a:ext cx="6516216" cy="36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Climate Change: Effects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8511480" cy="5079793"/>
          </a:xfrm>
        </p:spPr>
        <p:txBody>
          <a:bodyPr>
            <a:normAutofit/>
          </a:bodyPr>
          <a:lstStyle/>
          <a:p>
            <a:r>
              <a:rPr lang="en-CA" dirty="0" smtClean="0"/>
              <a:t>Arctic </a:t>
            </a:r>
            <a:r>
              <a:rPr lang="en-CA" dirty="0"/>
              <a:t>likely to become </a:t>
            </a:r>
            <a:r>
              <a:rPr lang="en-CA" dirty="0" smtClean="0"/>
              <a:t>ice-free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Loss of biodiversity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Change in food chains/webs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9" y="3573016"/>
            <a:ext cx="3565356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39" y="3429000"/>
            <a:ext cx="5000585" cy="28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Climate Change: Effects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8511480" cy="5079793"/>
          </a:xfrm>
        </p:spPr>
        <p:txBody>
          <a:bodyPr>
            <a:normAutofit/>
          </a:bodyPr>
          <a:lstStyle/>
          <a:p>
            <a:r>
              <a:rPr lang="en-CA" dirty="0" smtClean="0"/>
              <a:t>Sea </a:t>
            </a:r>
            <a:r>
              <a:rPr lang="en-CA" dirty="0"/>
              <a:t>level will rise 1-4 feet by </a:t>
            </a:r>
            <a:r>
              <a:rPr lang="en-CA" dirty="0" smtClean="0"/>
              <a:t>2100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Increase in </a:t>
            </a:r>
            <a:r>
              <a:rPr lang="en-CA" u="sng" dirty="0" smtClean="0"/>
              <a:t>Climate Refugees!</a:t>
            </a:r>
            <a:endParaRPr lang="en-CA" u="sng" dirty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" y="3045201"/>
            <a:ext cx="4433177" cy="254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94" y="3045201"/>
            <a:ext cx="4375226" cy="29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433701" cy="49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Vocabulary Building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335700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3000" dirty="0" smtClean="0"/>
              <a:t>Global Warming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Greenhouse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Greenhouse gases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Greenhouse effect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Fossil fuels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Atmosphere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Tilt the balance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Clear forests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Release</a:t>
            </a:r>
          </a:p>
          <a:p>
            <a:pPr marL="342900" indent="-342900">
              <a:buAutoNum type="arabicPeriod"/>
            </a:pPr>
            <a:r>
              <a:rPr lang="en-CA" sz="3000" dirty="0" smtClean="0"/>
              <a:t>Absorb</a:t>
            </a:r>
          </a:p>
          <a:p>
            <a:endParaRPr lang="en-CA" sz="3000" dirty="0" smtClean="0"/>
          </a:p>
          <a:p>
            <a:pPr marL="342900" indent="-342900">
              <a:buAutoNum type="arabicPeriod"/>
            </a:pP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3359173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39472" cy="990600"/>
          </a:xfrm>
        </p:spPr>
        <p:txBody>
          <a:bodyPr>
            <a:normAutofit fontScale="90000"/>
          </a:bodyPr>
          <a:lstStyle/>
          <a:p>
            <a:r>
              <a:rPr lang="en-CA" sz="2700" dirty="0" smtClean="0"/>
              <a:t>Matching: </a:t>
            </a:r>
            <a:r>
              <a:rPr lang="en-CA" dirty="0" smtClean="0"/>
              <a:t>The Effects of Global Warming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52507" y="1251654"/>
            <a:ext cx="37505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800" dirty="0" smtClean="0"/>
              <a:t>Mountain glacier 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d</a:t>
            </a:r>
            <a:r>
              <a:rPr lang="en-CA" sz="2800" u="sng" dirty="0" smtClean="0"/>
              <a:t> </a:t>
            </a:r>
            <a:r>
              <a:rPr lang="en-CA" sz="2800" dirty="0" smtClean="0"/>
              <a:t> </a:t>
            </a:r>
          </a:p>
          <a:p>
            <a:pPr marL="342900" indent="-342900">
              <a:buAutoNum type="arabicPeriod"/>
            </a:pPr>
            <a:r>
              <a:rPr lang="en-CA" sz="2800" dirty="0" smtClean="0"/>
              <a:t>Polar ice cap</a:t>
            </a:r>
            <a:r>
              <a:rPr lang="en-CA" sz="2800" b="1" i="1" u="sng" dirty="0">
                <a:solidFill>
                  <a:srgbClr val="FF0000"/>
                </a:solidFill>
              </a:rPr>
              <a:t> </a:t>
            </a:r>
            <a:r>
              <a:rPr lang="en-CA" sz="2800" b="1" i="1" u="sng" dirty="0" err="1" smtClean="0">
                <a:solidFill>
                  <a:srgbClr val="FF0000"/>
                </a:solidFill>
              </a:rPr>
              <a:t>i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Shelf ice</a:t>
            </a:r>
            <a:r>
              <a:rPr lang="en-CA" sz="2800" u="sng" dirty="0" smtClean="0"/>
              <a:t>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g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Heatwave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a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Drought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h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Wildfire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k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Rising sea levels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c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Unpredictable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l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Coastal flooding </a:t>
            </a:r>
            <a:r>
              <a:rPr lang="en-CA" sz="2800" b="1" u="sng" dirty="0" smtClean="0">
                <a:solidFill>
                  <a:srgbClr val="FF0000"/>
                </a:solidFill>
              </a:rPr>
              <a:t>J</a:t>
            </a:r>
          </a:p>
          <a:p>
            <a:pPr marL="342900" indent="-342900">
              <a:buAutoNum type="arabicPeriod"/>
            </a:pPr>
            <a:r>
              <a:rPr lang="en-CA" sz="2800" dirty="0" smtClean="0"/>
              <a:t>Refugee crisis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b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Climate change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e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pPr marL="342900" indent="-342900">
              <a:buAutoNum type="arabicPeriod"/>
            </a:pPr>
            <a:r>
              <a:rPr lang="en-CA" sz="2800" dirty="0" smtClean="0"/>
              <a:t>Extinction </a:t>
            </a:r>
            <a:r>
              <a:rPr lang="en-CA" sz="2800" b="1" i="1" u="sng" dirty="0" smtClean="0">
                <a:solidFill>
                  <a:srgbClr val="FF0000"/>
                </a:solidFill>
              </a:rPr>
              <a:t>f</a:t>
            </a:r>
            <a:r>
              <a:rPr lang="en-CA" sz="2800" u="sng" dirty="0" smtClean="0"/>
              <a:t> </a:t>
            </a:r>
            <a:endParaRPr lang="en-CA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3241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en-US" u="sng" dirty="0"/>
              <a:t>Yes! 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…But </a:t>
            </a:r>
            <a:r>
              <a:rPr lang="en-US" dirty="0"/>
              <a:t>Earth's climate is </a:t>
            </a:r>
            <a:r>
              <a:rPr lang="en-US" u="sng" dirty="0"/>
              <a:t>always</a:t>
            </a:r>
            <a:r>
              <a:rPr lang="en-US" dirty="0"/>
              <a:t> changing!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15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en-US" u="sng" dirty="0"/>
              <a:t>Yes! </a:t>
            </a:r>
            <a:endParaRPr lang="en-US" u="sng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…But </a:t>
            </a:r>
            <a:r>
              <a:rPr lang="en-US" dirty="0"/>
              <a:t>Earth's climate is </a:t>
            </a:r>
            <a:r>
              <a:rPr lang="en-US" u="sng" dirty="0"/>
              <a:t>always</a:t>
            </a:r>
            <a:r>
              <a:rPr lang="en-US" dirty="0"/>
              <a:t> changing!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Throughout </a:t>
            </a:r>
            <a:r>
              <a:rPr lang="en-US" dirty="0"/>
              <a:t>its 4.5 billion year history, Earth's climate has </a:t>
            </a:r>
            <a:r>
              <a:rPr lang="en-US" u="sng" dirty="0"/>
              <a:t>alternated</a:t>
            </a:r>
            <a:r>
              <a:rPr lang="en-US" dirty="0"/>
              <a:t> between periods of </a:t>
            </a:r>
            <a:r>
              <a:rPr lang="en-US" u="sng" dirty="0"/>
              <a:t>warmth</a:t>
            </a:r>
            <a:r>
              <a:rPr lang="en-US" dirty="0"/>
              <a:t> and relative </a:t>
            </a:r>
            <a:r>
              <a:rPr lang="en-US" u="sng" dirty="0"/>
              <a:t>cold</a:t>
            </a:r>
            <a:r>
              <a:rPr lang="en-US" dirty="0"/>
              <a:t>, each lasting for tens to hundreds of millions of years.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4" name="Picture 4" descr="http://geology.utah.gov/surveynotes/gladasked/images/ice_ag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5" y="692696"/>
            <a:ext cx="8625780" cy="56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3816424" cy="506916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But….the current rate of change has never been evidenced before! </a:t>
            </a:r>
          </a:p>
          <a:p>
            <a:endParaRPr lang="en-CA" dirty="0"/>
          </a:p>
          <a:p>
            <a:r>
              <a:rPr lang="en-CA" dirty="0" smtClean="0"/>
              <a:t>Human actions are causing the climate to change </a:t>
            </a:r>
            <a:r>
              <a:rPr lang="en-CA" u="sng" dirty="0" smtClean="0"/>
              <a:t>faster</a:t>
            </a:r>
            <a:r>
              <a:rPr lang="en-CA" dirty="0" smtClean="0"/>
              <a:t> than it ever has before!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5238589" cy="424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know this?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27504" cy="5069160"/>
          </a:xfrm>
        </p:spPr>
        <p:txBody>
          <a:bodyPr>
            <a:normAutofit/>
          </a:bodyPr>
          <a:lstStyle/>
          <a:p>
            <a:r>
              <a:rPr lang="en-CA" dirty="0" smtClean="0"/>
              <a:t>Scientists </a:t>
            </a:r>
            <a:r>
              <a:rPr lang="en-CA" dirty="0"/>
              <a:t>study past temperature records by analyzing rocks, fossils, </a:t>
            </a:r>
            <a:r>
              <a:rPr lang="en-CA" dirty="0" smtClean="0"/>
              <a:t>tree rings, pollen </a:t>
            </a:r>
            <a:r>
              <a:rPr lang="en-CA" dirty="0"/>
              <a:t>grains, and </a:t>
            </a:r>
            <a:r>
              <a:rPr lang="en-CA" u="sng" dirty="0"/>
              <a:t>ice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04" y="4083292"/>
            <a:ext cx="2592288" cy="243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59" y="1516698"/>
            <a:ext cx="3079914" cy="513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303240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Ice Cores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7272" y="1530345"/>
            <a:ext cx="4692766" cy="5079793"/>
          </a:xfrm>
        </p:spPr>
        <p:txBody>
          <a:bodyPr>
            <a:normAutofit/>
          </a:bodyPr>
          <a:lstStyle/>
          <a:p>
            <a:r>
              <a:rPr lang="en-CA" dirty="0" smtClean="0"/>
              <a:t>Samples </a:t>
            </a:r>
            <a:r>
              <a:rPr lang="en-CA" dirty="0"/>
              <a:t>from ice </a:t>
            </a:r>
            <a:r>
              <a:rPr lang="en-CA" dirty="0" smtClean="0"/>
              <a:t>fields show </a:t>
            </a:r>
            <a:r>
              <a:rPr lang="en-CA" u="sng" dirty="0" smtClean="0"/>
              <a:t>layers</a:t>
            </a:r>
            <a:r>
              <a:rPr lang="en-CA" dirty="0" smtClean="0"/>
              <a:t> </a:t>
            </a:r>
            <a:r>
              <a:rPr lang="en-CA" dirty="0"/>
              <a:t>created </a:t>
            </a:r>
            <a:r>
              <a:rPr lang="en-CA" dirty="0" smtClean="0"/>
              <a:t>by snowfall</a:t>
            </a:r>
            <a:r>
              <a:rPr lang="en-CA" dirty="0"/>
              <a:t>, which alternate with </a:t>
            </a:r>
            <a:r>
              <a:rPr lang="en-CA" dirty="0" smtClean="0"/>
              <a:t>summer </a:t>
            </a:r>
            <a:r>
              <a:rPr lang="en-CA" dirty="0"/>
              <a:t>deposits of pollen and </a:t>
            </a:r>
            <a:r>
              <a:rPr lang="en-CA" dirty="0" smtClean="0"/>
              <a:t>dust.</a:t>
            </a:r>
          </a:p>
          <a:p>
            <a:endParaRPr lang="en-CA" dirty="0" smtClean="0"/>
          </a:p>
          <a:p>
            <a:r>
              <a:rPr lang="en-CA" dirty="0" smtClean="0"/>
              <a:t>These layers provide </a:t>
            </a:r>
            <a:r>
              <a:rPr lang="en-CA" dirty="0"/>
              <a:t>physical </a:t>
            </a:r>
            <a:r>
              <a:rPr lang="en-CA" u="sng" dirty="0"/>
              <a:t>timelines</a:t>
            </a:r>
            <a:r>
              <a:rPr lang="en-CA" dirty="0"/>
              <a:t> of glacial cycles.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BEBF64BD-1115-4390-8E25-95EF18182E1B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166177" cy="3456384"/>
          </a:xfrm>
        </p:spPr>
      </p:pic>
    </p:spTree>
    <p:extLst>
      <p:ext uri="{BB962C8B-B14F-4D97-AF65-F5344CB8AC3E}">
        <p14:creationId xmlns:p14="http://schemas.microsoft.com/office/powerpoint/2010/main" val="19251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686</Words>
  <Application>Microsoft Office PowerPoint</Application>
  <PresentationFormat>On-screen Show (4:3)</PresentationFormat>
  <Paragraphs>157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Tw Cen MT</vt:lpstr>
      <vt:lpstr>Wingdings</vt:lpstr>
      <vt:lpstr>Wingdings 2</vt:lpstr>
      <vt:lpstr>Median</vt:lpstr>
      <vt:lpstr>PowerPoint Presentation</vt:lpstr>
      <vt:lpstr>Is the Climate Changing?</vt:lpstr>
      <vt:lpstr>Is the Climate Changing?</vt:lpstr>
      <vt:lpstr>Is the Climate Changing?</vt:lpstr>
      <vt:lpstr>Is the Climate Changing?</vt:lpstr>
      <vt:lpstr>PowerPoint Presentation</vt:lpstr>
      <vt:lpstr>Is the Climate Changing?</vt:lpstr>
      <vt:lpstr>How do we know this?</vt:lpstr>
      <vt:lpstr>Ice Cores</vt:lpstr>
      <vt:lpstr>Ice Cores</vt:lpstr>
      <vt:lpstr>PowerPoint Presentation</vt:lpstr>
      <vt:lpstr>PowerPoint Presentation</vt:lpstr>
      <vt:lpstr>PowerPoint Presentation</vt:lpstr>
      <vt:lpstr>Increasing CO2 levels</vt:lpstr>
      <vt:lpstr>Increasing CO2 levels</vt:lpstr>
      <vt:lpstr>Anthropogenic Greenhouse Effect</vt:lpstr>
      <vt:lpstr>PowerPoint Presentation</vt:lpstr>
      <vt:lpstr>Anthropogenic Greenhouse Effect</vt:lpstr>
      <vt:lpstr>Anthropogenic Greenhouse Effect</vt:lpstr>
      <vt:lpstr>PowerPoint Presentation</vt:lpstr>
      <vt:lpstr>Anthropogenic Greenhouse Effect</vt:lpstr>
      <vt:lpstr>Climate Change</vt:lpstr>
      <vt:lpstr>Global Warming</vt:lpstr>
      <vt:lpstr>Global Warming</vt:lpstr>
      <vt:lpstr>Ice Sheets Melting</vt:lpstr>
      <vt:lpstr>Ice Sheets Melting</vt:lpstr>
      <vt:lpstr>Glaciers Retreating</vt:lpstr>
      <vt:lpstr>Sea Levels Are Rising</vt:lpstr>
      <vt:lpstr>Other Aspects of Climate Change</vt:lpstr>
      <vt:lpstr>Other Aspects of Climate Change</vt:lpstr>
      <vt:lpstr>Consequences of Climate Change</vt:lpstr>
      <vt:lpstr>Consequences of Climate Change</vt:lpstr>
      <vt:lpstr>Climate Change: Effects</vt:lpstr>
      <vt:lpstr>Climate Change: Effects</vt:lpstr>
      <vt:lpstr>Climate Change: Effects</vt:lpstr>
      <vt:lpstr>PowerPoint Presentation</vt:lpstr>
      <vt:lpstr>Vocabulary Building</vt:lpstr>
      <vt:lpstr>Matching: The Effects of Global Warming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cell</dc:title>
  <dc:creator>User</dc:creator>
  <cp:lastModifiedBy>Deana Barrett</cp:lastModifiedBy>
  <cp:revision>179</cp:revision>
  <cp:lastPrinted>2016-12-09T16:04:02Z</cp:lastPrinted>
  <dcterms:created xsi:type="dcterms:W3CDTF">2011-10-16T13:22:20Z</dcterms:created>
  <dcterms:modified xsi:type="dcterms:W3CDTF">2018-10-25T18:06:32Z</dcterms:modified>
</cp:coreProperties>
</file>